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11"/>
  </p:notesMasterIdLst>
  <p:sldIdLst>
    <p:sldId id="256" r:id="rId2"/>
    <p:sldId id="257" r:id="rId3"/>
    <p:sldId id="264" r:id="rId4"/>
    <p:sldId id="261" r:id="rId5"/>
    <p:sldId id="258" r:id="rId6"/>
    <p:sldId id="259" r:id="rId7"/>
    <p:sldId id="263" r:id="rId8"/>
    <p:sldId id="262" r:id="rId9"/>
    <p:sldId id="260" r:id="rId10"/>
  </p:sldIdLst>
  <p:sldSz cx="10160000" cy="7620000"/>
  <p:notesSz cx="7620000" cy="10160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21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198753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" name="Shape 11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5815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50515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190947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3" name="Shape 23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874681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3" name="Shape 23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9306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 dirty="0"/>
          </a:p>
        </p:txBody>
      </p:sp>
      <p:sp>
        <p:nvSpPr>
          <p:cNvPr id="29" name="Shape 29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507432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 dirty="0"/>
          </a:p>
        </p:txBody>
      </p:sp>
      <p:sp>
        <p:nvSpPr>
          <p:cNvPr id="29" name="Shape 29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89589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 dirty="0"/>
          </a:p>
        </p:txBody>
      </p:sp>
      <p:sp>
        <p:nvSpPr>
          <p:cNvPr id="29" name="Shape 29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722374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42988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 txBox="1"/>
          <p:nvPr/>
        </p:nvSpPr>
        <p:spPr>
          <a:xfrm>
            <a:off x="622300" y="5221287"/>
            <a:ext cx="8353425" cy="777875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ctr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25000"/>
              <a:buFont typeface="Arial"/>
              <a:buNone/>
            </a:pPr>
            <a:r>
              <a:rPr lang="en-US" sz="4000" b="1" dirty="0" err="1" smtClean="0"/>
              <a:t>Plannen</a:t>
            </a:r>
            <a:r>
              <a:rPr lang="en-US" sz="4000" b="1" dirty="0" smtClean="0"/>
              <a:t> &amp; </a:t>
            </a:r>
            <a:r>
              <a:rPr lang="en-US" sz="4000" b="1" dirty="0" err="1" smtClean="0"/>
              <a:t>Cohorten</a:t>
            </a:r>
            <a:endParaRPr lang="en-US" sz="4000" b="1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Shape 8"/>
          <p:cNvSpPr txBox="1"/>
          <p:nvPr/>
        </p:nvSpPr>
        <p:spPr>
          <a:xfrm>
            <a:off x="941387" y="6138862"/>
            <a:ext cx="8034336" cy="1479550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ctr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25000"/>
              <a:buFont typeface="Arial"/>
              <a:buNone/>
            </a:pPr>
            <a:r>
              <a:rPr lang="en-US" sz="40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Utrecht</a:t>
            </a:r>
          </a:p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25000"/>
              <a:buFont typeface="Arial"/>
              <a:buNone/>
            </a:pPr>
            <a:r>
              <a:rPr lang="en-US" sz="4000" dirty="0" smtClean="0"/>
              <a:t>13 </a:t>
            </a:r>
            <a:r>
              <a:rPr lang="en-US" sz="4000" dirty="0" err="1" smtClean="0"/>
              <a:t>oktober</a:t>
            </a:r>
            <a:r>
              <a:rPr lang="en-US" sz="4000" dirty="0" smtClean="0"/>
              <a:t> 2015</a:t>
            </a:r>
            <a:endParaRPr lang="en-US" sz="4000" b="0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781050" y="698500"/>
            <a:ext cx="8753474" cy="1633536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066"/>
              </a:buClr>
              <a:buSzPct val="25000"/>
              <a:buFont typeface="Arial"/>
              <a:buNone/>
            </a:pPr>
            <a:r>
              <a:rPr lang="en-US" sz="4000" dirty="0" err="1" smtClean="0">
                <a:solidFill>
                  <a:srgbClr val="003066"/>
                </a:solidFill>
              </a:rPr>
              <a:t>Onderwerpen</a:t>
            </a:r>
            <a:endParaRPr lang="en-US" sz="4000" b="0" i="0" u="none" strike="noStrike" cap="none" baseline="0" dirty="0">
              <a:solidFill>
                <a:srgbClr val="0030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701675" y="2260600"/>
            <a:ext cx="9072561" cy="413543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0" marR="0" lvl="0" indent="0" algn="l" rtl="0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000"/>
              <a:buFont typeface="Arial"/>
              <a:buChar char="•"/>
            </a:pP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baseline="0" dirty="0" err="1" smtClean="0">
                <a:latin typeface="Arial"/>
                <a:ea typeface="Arial"/>
                <a:cs typeface="Arial"/>
                <a:sym typeface="Arial"/>
              </a:rPr>
              <a:t>inrichten</a:t>
            </a: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baseline="0" dirty="0" err="1" smtClean="0">
                <a:latin typeface="Arial"/>
                <a:ea typeface="Arial"/>
                <a:cs typeface="Arial"/>
                <a:sym typeface="Arial"/>
              </a:rPr>
              <a:t>OpenAC</a:t>
            </a: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baseline="0" dirty="0" err="1" smtClean="0">
                <a:latin typeface="Arial"/>
                <a:ea typeface="Arial"/>
                <a:cs typeface="Arial"/>
                <a:sym typeface="Arial"/>
              </a:rPr>
              <a:t>voor</a:t>
            </a: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baseline="0" dirty="0" err="1" smtClean="0">
                <a:latin typeface="Arial"/>
                <a:ea typeface="Arial"/>
                <a:cs typeface="Arial"/>
                <a:sym typeface="Arial"/>
              </a:rPr>
              <a:t>automatisch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plannen</a:t>
            </a:r>
            <a:endParaRPr lang="en-US" sz="3500" b="0" i="0" u="none" strike="noStrike" cap="none" baseline="0" dirty="0" smtClean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000"/>
              <a:buFont typeface="Arial"/>
              <a:buChar char="•"/>
            </a:pP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dirty="0" err="1" smtClean="0"/>
              <a:t>instellingen</a:t>
            </a:r>
            <a:endParaRPr lang="en-US" sz="3500" b="0" i="0" u="none" strike="noStrike" cap="none" dirty="0" smtClean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000"/>
              <a:buFont typeface="Arial"/>
              <a:buChar char="•"/>
            </a:pPr>
            <a:r>
              <a:rPr lang="en-US" sz="3500" baseline="0" dirty="0"/>
              <a:t> </a:t>
            </a:r>
            <a:r>
              <a:rPr lang="en-US" sz="3500" baseline="0" dirty="0" smtClean="0"/>
              <a:t>tips </a:t>
            </a:r>
            <a:r>
              <a:rPr lang="en-US" sz="3500" baseline="0" dirty="0" err="1" smtClean="0"/>
              <a:t>voor</a:t>
            </a:r>
            <a:r>
              <a:rPr lang="en-US" sz="3500" dirty="0"/>
              <a:t> </a:t>
            </a:r>
            <a:r>
              <a:rPr lang="en-US" sz="3500" dirty="0" err="1" smtClean="0"/>
              <a:t>automatisch</a:t>
            </a:r>
            <a:r>
              <a:rPr lang="en-US" sz="3500" dirty="0" smtClean="0"/>
              <a:t> </a:t>
            </a:r>
            <a:r>
              <a:rPr lang="en-US" sz="3500" dirty="0" err="1" smtClean="0"/>
              <a:t>plannen</a:t>
            </a:r>
            <a:endParaRPr lang="en-US" sz="3500" b="0" i="0" u="none" strike="noStrike" cap="none" baseline="0" dirty="0" smtClean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000"/>
              <a:buFont typeface="Arial"/>
              <a:buChar char="•"/>
            </a:pPr>
            <a:r>
              <a:rPr lang="en-US" sz="3500" dirty="0"/>
              <a:t> </a:t>
            </a:r>
            <a:r>
              <a:rPr lang="en-US" sz="3500" dirty="0" err="1" smtClean="0"/>
              <a:t>cohorten</a:t>
            </a:r>
            <a:endParaRPr lang="en-US" sz="3500" b="0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  <a:p>
            <a:endParaRPr lang="en-US" sz="3500" b="0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  <a:p>
            <a:endParaRPr lang="en-US" sz="3500" b="0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 idx="4294967295"/>
          </p:nvPr>
        </p:nvSpPr>
        <p:spPr>
          <a:xfrm>
            <a:off x="781050" y="698500"/>
            <a:ext cx="8753474" cy="1633536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066"/>
              </a:buClr>
              <a:buSzPct val="25000"/>
              <a:buFont typeface="Arial"/>
              <a:buNone/>
            </a:pPr>
            <a:r>
              <a:rPr lang="en-US" sz="4000" dirty="0" err="1" smtClean="0">
                <a:solidFill>
                  <a:srgbClr val="003066"/>
                </a:solidFill>
              </a:rPr>
              <a:t>Inrichten</a:t>
            </a:r>
            <a:r>
              <a:rPr lang="en-US" sz="4000" dirty="0" smtClean="0">
                <a:solidFill>
                  <a:srgbClr val="003066"/>
                </a:solidFill>
              </a:rPr>
              <a:t> </a:t>
            </a:r>
            <a:r>
              <a:rPr lang="en-US" sz="4000" dirty="0" err="1" smtClean="0">
                <a:solidFill>
                  <a:srgbClr val="003066"/>
                </a:solidFill>
              </a:rPr>
              <a:t>OpenAC</a:t>
            </a:r>
            <a:r>
              <a:rPr lang="en-US" sz="4000" dirty="0" smtClean="0">
                <a:solidFill>
                  <a:srgbClr val="003066"/>
                </a:solidFill>
              </a:rPr>
              <a:t> </a:t>
            </a:r>
            <a:r>
              <a:rPr lang="en-US" sz="4000" dirty="0" err="1" smtClean="0">
                <a:solidFill>
                  <a:srgbClr val="003066"/>
                </a:solidFill>
              </a:rPr>
              <a:t>voor</a:t>
            </a:r>
            <a:r>
              <a:rPr lang="en-US" sz="4000" dirty="0" smtClean="0">
                <a:solidFill>
                  <a:srgbClr val="003066"/>
                </a:solidFill>
              </a:rPr>
              <a:t> </a:t>
            </a:r>
            <a:r>
              <a:rPr lang="en-US" sz="4000" b="0" i="0" u="none" strike="noStrike" cap="none" baseline="0" dirty="0" err="1" smtClean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automatisch</a:t>
            </a:r>
            <a:r>
              <a:rPr lang="en-US" sz="4000" b="0" i="0" u="none" strike="noStrike" cap="none" dirty="0" smtClean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000" b="0" i="0" u="none" strike="noStrike" cap="none" dirty="0" err="1" smtClean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inplannen</a:t>
            </a:r>
            <a:endParaRPr lang="en-US" sz="4000" b="0" i="0" u="none" strike="noStrike" cap="none" baseline="0" dirty="0">
              <a:solidFill>
                <a:srgbClr val="0030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Shape 14"/>
          <p:cNvSpPr txBox="1">
            <a:spLocks noGrp="1"/>
          </p:cNvSpPr>
          <p:nvPr>
            <p:ph type="body" idx="4294967295"/>
          </p:nvPr>
        </p:nvSpPr>
        <p:spPr>
          <a:xfrm>
            <a:off x="701675" y="2260600"/>
            <a:ext cx="9072561" cy="413543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0" marR="0" lvl="0" indent="0" algn="l" rtl="0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000"/>
              <a:buFont typeface="Arial"/>
              <a:buChar char="•"/>
            </a:pP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baseline="0" dirty="0" err="1" smtClean="0">
                <a:latin typeface="Arial"/>
                <a:ea typeface="Arial"/>
                <a:cs typeface="Arial"/>
                <a:sym typeface="Arial"/>
              </a:rPr>
              <a:t>activiteiten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met de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juiste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volgordenummer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groepsgrootte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etc..</a:t>
            </a:r>
            <a:endParaRPr lang="en-US" sz="3500" b="0" i="0" u="none" strike="noStrike" cap="none" baseline="0" dirty="0" smtClean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000"/>
              <a:buFont typeface="Arial"/>
              <a:buChar char="•"/>
            </a:pP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baseline="0" dirty="0" err="1" smtClean="0">
                <a:latin typeface="Arial"/>
                <a:ea typeface="Arial"/>
                <a:cs typeface="Arial"/>
                <a:sym typeface="Arial"/>
              </a:rPr>
              <a:t>actiegroepen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maken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voor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uitwisselbare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activiteiten</a:t>
            </a:r>
            <a:endParaRPr lang="en-US" sz="3500" b="0" i="0" u="none" strike="noStrike" cap="none" dirty="0" smtClean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000"/>
              <a:buFont typeface="Arial"/>
              <a:buChar char="•"/>
            </a:pPr>
            <a:r>
              <a:rPr lang="en-US" sz="3500" baseline="0" dirty="0"/>
              <a:t> </a:t>
            </a:r>
            <a:r>
              <a:rPr lang="en-US" sz="3500" baseline="0" dirty="0" smtClean="0"/>
              <a:t>roosters </a:t>
            </a:r>
            <a:r>
              <a:rPr lang="en-US" sz="3500" baseline="0" dirty="0" err="1" smtClean="0"/>
              <a:t>invoeren</a:t>
            </a:r>
            <a:r>
              <a:rPr lang="en-US" sz="3500" baseline="0" dirty="0" smtClean="0"/>
              <a:t> met de </a:t>
            </a:r>
            <a:r>
              <a:rPr lang="en-US" sz="3500" baseline="0" dirty="0" err="1" smtClean="0"/>
              <a:t>gewenste</a:t>
            </a:r>
            <a:r>
              <a:rPr lang="en-US" sz="3500" baseline="0" dirty="0" smtClean="0"/>
              <a:t> </a:t>
            </a:r>
            <a:r>
              <a:rPr lang="en-US" sz="3500" baseline="0" dirty="0" err="1" smtClean="0"/>
              <a:t>periode</a:t>
            </a:r>
            <a:endParaRPr lang="en-US" sz="3500" b="0" i="0" u="none" strike="noStrike" cap="none" baseline="0" dirty="0" smtClean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000"/>
              <a:buFont typeface="Arial"/>
              <a:buChar char="•"/>
            </a:pPr>
            <a:r>
              <a:rPr lang="en-US" sz="3500" dirty="0"/>
              <a:t> </a:t>
            </a:r>
            <a:r>
              <a:rPr lang="en-US" sz="3500" dirty="0" err="1" smtClean="0"/>
              <a:t>bij</a:t>
            </a:r>
            <a:r>
              <a:rPr lang="en-US" sz="3500" dirty="0" smtClean="0"/>
              <a:t> </a:t>
            </a:r>
            <a:r>
              <a:rPr lang="en-US" sz="3500" dirty="0" err="1" smtClean="0"/>
              <a:t>activiteiten</a:t>
            </a:r>
            <a:r>
              <a:rPr lang="en-US" sz="3500" dirty="0" smtClean="0"/>
              <a:t> met </a:t>
            </a:r>
            <a:r>
              <a:rPr lang="en-US" sz="3500" dirty="0" err="1" smtClean="0"/>
              <a:t>meer</a:t>
            </a:r>
            <a:r>
              <a:rPr lang="en-US" sz="3500" dirty="0" smtClean="0"/>
              <a:t> </a:t>
            </a:r>
            <a:r>
              <a:rPr lang="en-US" sz="3500" dirty="0" err="1" smtClean="0"/>
              <a:t>dan</a:t>
            </a:r>
            <a:r>
              <a:rPr lang="en-US" sz="3500" dirty="0" smtClean="0"/>
              <a:t> 1 </a:t>
            </a:r>
            <a:r>
              <a:rPr lang="en-US" sz="3500" dirty="0" err="1" smtClean="0"/>
              <a:t>plangroepen</a:t>
            </a:r>
            <a:r>
              <a:rPr lang="en-US" sz="3500" dirty="0" smtClean="0"/>
              <a:t> </a:t>
            </a:r>
            <a:r>
              <a:rPr lang="en-US" sz="3500" dirty="0" err="1" smtClean="0"/>
              <a:t>planmethode</a:t>
            </a:r>
            <a:r>
              <a:rPr lang="en-US" sz="3500" dirty="0" smtClean="0"/>
              <a:t> op ‘</a:t>
            </a:r>
            <a:r>
              <a:rPr lang="en-US" sz="3500" dirty="0" err="1" smtClean="0"/>
              <a:t>samen</a:t>
            </a:r>
            <a:r>
              <a:rPr lang="en-US" sz="3500" dirty="0" smtClean="0"/>
              <a:t>’ of ‘apart’ </a:t>
            </a:r>
            <a:r>
              <a:rPr lang="en-US" sz="3500" dirty="0" err="1" smtClean="0"/>
              <a:t>zetten</a:t>
            </a:r>
            <a:endParaRPr lang="en-US" sz="3500" b="0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  <a:p>
            <a:endParaRPr lang="en-US" sz="3500" b="0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  <a:p>
            <a:endParaRPr lang="en-US" sz="3500" b="0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075977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 idx="4294967295"/>
          </p:nvPr>
        </p:nvSpPr>
        <p:spPr>
          <a:xfrm>
            <a:off x="781050" y="698500"/>
            <a:ext cx="8753474" cy="1633536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066"/>
              </a:buClr>
              <a:buSzPct val="25000"/>
              <a:buFont typeface="Arial"/>
              <a:buNone/>
            </a:pPr>
            <a:r>
              <a:rPr lang="en-US" sz="4400" dirty="0" err="1" smtClean="0">
                <a:solidFill>
                  <a:srgbClr val="003066"/>
                </a:solidFill>
              </a:rPr>
              <a:t>Waar</a:t>
            </a:r>
            <a:r>
              <a:rPr lang="en-US" sz="4400" dirty="0" smtClean="0">
                <a:solidFill>
                  <a:srgbClr val="003066"/>
                </a:solidFill>
              </a:rPr>
              <a:t> </a:t>
            </a:r>
            <a:r>
              <a:rPr lang="en-US" sz="4400" dirty="0" err="1" smtClean="0">
                <a:solidFill>
                  <a:srgbClr val="003066"/>
                </a:solidFill>
              </a:rPr>
              <a:t>moeten</a:t>
            </a:r>
            <a:r>
              <a:rPr lang="en-US" sz="4400" dirty="0" smtClean="0">
                <a:solidFill>
                  <a:srgbClr val="003066"/>
                </a:solidFill>
              </a:rPr>
              <a:t> we </a:t>
            </a:r>
            <a:r>
              <a:rPr lang="en-US" sz="4400" dirty="0" err="1" smtClean="0">
                <a:solidFill>
                  <a:srgbClr val="003066"/>
                </a:solidFill>
              </a:rPr>
              <a:t>verder</a:t>
            </a:r>
            <a:r>
              <a:rPr lang="en-US" sz="4400" dirty="0" smtClean="0">
                <a:solidFill>
                  <a:srgbClr val="003066"/>
                </a:solidFill>
              </a:rPr>
              <a:t> </a:t>
            </a:r>
            <a:r>
              <a:rPr lang="en-US" sz="4400" dirty="0" err="1" smtClean="0">
                <a:solidFill>
                  <a:srgbClr val="003066"/>
                </a:solidFill>
              </a:rPr>
              <a:t>opletten</a:t>
            </a:r>
            <a:r>
              <a:rPr lang="en-US" sz="4400" b="0" i="0" u="none" strike="noStrike" cap="none" baseline="0" dirty="0" smtClean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lang="en-US" sz="4400" b="0" i="0" u="none" strike="noStrike" cap="none" baseline="0" dirty="0">
              <a:solidFill>
                <a:srgbClr val="0030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Shape 20"/>
          <p:cNvSpPr txBox="1">
            <a:spLocks noGrp="1"/>
          </p:cNvSpPr>
          <p:nvPr>
            <p:ph type="body" idx="4294967295"/>
          </p:nvPr>
        </p:nvSpPr>
        <p:spPr>
          <a:xfrm>
            <a:off x="701675" y="2260600"/>
            <a:ext cx="9072561" cy="413543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0" marR="0" lvl="0" indent="0" algn="l" rtl="0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000"/>
              <a:buFont typeface="Arial"/>
              <a:buChar char="•"/>
            </a:pP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baseline="0" dirty="0" err="1" smtClean="0">
                <a:latin typeface="Arial"/>
                <a:ea typeface="Arial"/>
                <a:cs typeface="Arial"/>
                <a:sym typeface="Arial"/>
              </a:rPr>
              <a:t>planhorizon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op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een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datum in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toekomst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zetten</a:t>
            </a:r>
            <a:endParaRPr lang="en-US" sz="3500" b="0" i="0" u="none" strike="noStrike" cap="none" dirty="0" smtClean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000"/>
            </a:pPr>
            <a:endParaRPr lang="en-US" sz="3500" b="0" i="0" u="none" strike="noStrike" cap="none" baseline="0" dirty="0" smtClean="0">
              <a:latin typeface="Arial"/>
              <a:ea typeface="Arial"/>
              <a:cs typeface="Arial"/>
              <a:sym typeface="Arial"/>
            </a:endParaRPr>
          </a:p>
          <a:p>
            <a:endParaRPr lang="en-US" sz="3500" b="0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812" y="3098981"/>
            <a:ext cx="4658375" cy="1076475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701675" y="4322944"/>
            <a:ext cx="8524518" cy="3297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9000"/>
              </a:lnSpc>
              <a:spcBef>
                <a:spcPts val="600"/>
              </a:spcBef>
              <a:buClr>
                <a:srgbClr val="000000"/>
              </a:buClr>
              <a:buSzPct val="164000"/>
              <a:buFont typeface="Arial"/>
              <a:buChar char="•"/>
            </a:pPr>
            <a:r>
              <a:rPr lang="en-US" sz="3500" dirty="0" smtClean="0"/>
              <a:t> </a:t>
            </a:r>
            <a:r>
              <a:rPr lang="en-US" sz="3500" dirty="0" err="1" smtClean="0"/>
              <a:t>als</a:t>
            </a:r>
            <a:r>
              <a:rPr lang="en-US" sz="3500" dirty="0" smtClean="0"/>
              <a:t> </a:t>
            </a:r>
            <a:r>
              <a:rPr lang="en-US" sz="3500" dirty="0" err="1"/>
              <a:t>er</a:t>
            </a:r>
            <a:r>
              <a:rPr lang="en-US" sz="3500" dirty="0"/>
              <a:t> </a:t>
            </a:r>
            <a:r>
              <a:rPr lang="en-US" sz="3500" dirty="0" err="1"/>
              <a:t>activiteiten</a:t>
            </a:r>
            <a:r>
              <a:rPr lang="en-US" sz="3500" dirty="0"/>
              <a:t> </a:t>
            </a:r>
            <a:r>
              <a:rPr lang="en-US" sz="3500" dirty="0" err="1"/>
              <a:t>zijn</a:t>
            </a:r>
            <a:r>
              <a:rPr lang="en-US" sz="3500" dirty="0"/>
              <a:t> met </a:t>
            </a:r>
            <a:r>
              <a:rPr lang="en-US" sz="3500" dirty="0" err="1"/>
              <a:t>verschillende</a:t>
            </a:r>
            <a:r>
              <a:rPr lang="en-US" sz="3500" dirty="0"/>
              <a:t> </a:t>
            </a:r>
            <a:r>
              <a:rPr lang="en-US" sz="3500" dirty="0" err="1"/>
              <a:t>plangroepen</a:t>
            </a:r>
            <a:r>
              <a:rPr lang="en-US" sz="3500" dirty="0"/>
              <a:t> </a:t>
            </a:r>
            <a:r>
              <a:rPr lang="en-US" sz="3500" dirty="0" err="1"/>
              <a:t>en</a:t>
            </a:r>
            <a:r>
              <a:rPr lang="en-US" sz="3500" dirty="0"/>
              <a:t> de </a:t>
            </a:r>
            <a:r>
              <a:rPr lang="en-US" sz="3500" dirty="0" err="1"/>
              <a:t>planmethode</a:t>
            </a:r>
            <a:r>
              <a:rPr lang="en-US" sz="3500" dirty="0"/>
              <a:t> is ‘</a:t>
            </a:r>
            <a:r>
              <a:rPr lang="en-US" sz="3500" dirty="0" err="1"/>
              <a:t>samen</a:t>
            </a:r>
            <a:r>
              <a:rPr lang="en-US" sz="3500" dirty="0"/>
              <a:t>’ </a:t>
            </a:r>
            <a:r>
              <a:rPr lang="en-US" sz="3500" dirty="0" err="1"/>
              <a:t>zorg</a:t>
            </a:r>
            <a:r>
              <a:rPr lang="en-US" sz="3500" dirty="0"/>
              <a:t> </a:t>
            </a:r>
            <a:r>
              <a:rPr lang="en-US" sz="3500" dirty="0" err="1"/>
              <a:t>er</a:t>
            </a:r>
            <a:r>
              <a:rPr lang="en-US" sz="3500" dirty="0"/>
              <a:t> </a:t>
            </a:r>
            <a:r>
              <a:rPr lang="en-US" sz="3500" dirty="0" err="1"/>
              <a:t>dan</a:t>
            </a:r>
            <a:r>
              <a:rPr lang="en-US" sz="3500" dirty="0"/>
              <a:t> </a:t>
            </a:r>
            <a:r>
              <a:rPr lang="en-US" sz="3500" dirty="0" err="1"/>
              <a:t>voor</a:t>
            </a:r>
            <a:r>
              <a:rPr lang="en-US" sz="3500" dirty="0"/>
              <a:t> </a:t>
            </a:r>
            <a:r>
              <a:rPr lang="en-US" sz="3500" dirty="0" err="1"/>
              <a:t>dat</a:t>
            </a:r>
            <a:r>
              <a:rPr lang="en-US" sz="3500" dirty="0"/>
              <a:t> elk van die </a:t>
            </a:r>
            <a:r>
              <a:rPr lang="en-US" sz="3500" dirty="0" err="1"/>
              <a:t>plangroepen</a:t>
            </a:r>
            <a:r>
              <a:rPr lang="en-US" sz="3500" dirty="0"/>
              <a:t> de </a:t>
            </a:r>
            <a:r>
              <a:rPr lang="en-US" sz="3500" dirty="0" err="1"/>
              <a:t>roosteritems</a:t>
            </a:r>
            <a:r>
              <a:rPr lang="en-US" sz="3500" dirty="0"/>
              <a:t> </a:t>
            </a:r>
            <a:r>
              <a:rPr lang="en-US" sz="3500" dirty="0" err="1"/>
              <a:t>zijn</a:t>
            </a:r>
            <a:r>
              <a:rPr lang="en-US" sz="3500" dirty="0"/>
              <a:t> </a:t>
            </a:r>
            <a:r>
              <a:rPr lang="en-US" sz="3500" dirty="0" err="1"/>
              <a:t>ingevoerd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256328722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781050" y="698500"/>
            <a:ext cx="8753474" cy="1633536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066"/>
              </a:buClr>
              <a:buSzPct val="25000"/>
              <a:buFont typeface="Arial"/>
              <a:buNone/>
            </a:pPr>
            <a:r>
              <a:rPr lang="en-US" sz="4400" dirty="0" smtClean="0">
                <a:solidFill>
                  <a:srgbClr val="003066"/>
                </a:solidFill>
              </a:rPr>
              <a:t>Tips </a:t>
            </a:r>
            <a:r>
              <a:rPr lang="en-US" sz="4400" dirty="0" err="1" smtClean="0">
                <a:solidFill>
                  <a:srgbClr val="003066"/>
                </a:solidFill>
              </a:rPr>
              <a:t>voor</a:t>
            </a:r>
            <a:r>
              <a:rPr lang="en-US" sz="4400" dirty="0" smtClean="0">
                <a:solidFill>
                  <a:srgbClr val="003066"/>
                </a:solidFill>
              </a:rPr>
              <a:t> </a:t>
            </a:r>
            <a:r>
              <a:rPr lang="en-US" sz="4400" dirty="0" err="1" smtClean="0">
                <a:solidFill>
                  <a:srgbClr val="003066"/>
                </a:solidFill>
              </a:rPr>
              <a:t>effectief</a:t>
            </a:r>
            <a:r>
              <a:rPr lang="en-US" sz="4400" dirty="0" smtClean="0">
                <a:solidFill>
                  <a:srgbClr val="003066"/>
                </a:solidFill>
              </a:rPr>
              <a:t> </a:t>
            </a:r>
            <a:r>
              <a:rPr lang="en-US" sz="4400" dirty="0" err="1" smtClean="0">
                <a:solidFill>
                  <a:srgbClr val="003066"/>
                </a:solidFill>
              </a:rPr>
              <a:t>plannen</a:t>
            </a:r>
            <a:endParaRPr lang="en-US" sz="4400" b="0" i="0" u="none" strike="noStrike" cap="none" baseline="0" dirty="0">
              <a:solidFill>
                <a:srgbClr val="0030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701675" y="2260600"/>
            <a:ext cx="9072561" cy="2660721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0" marR="0" lvl="0" indent="0" algn="l" rtl="0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000"/>
              <a:buFont typeface="Arial"/>
              <a:buChar char="•"/>
            </a:pP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Om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spreekuren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van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een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patient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aansluitend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te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maken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voer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roosters van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verschillende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activiteiten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met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dezelfde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periode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en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dezelde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aanvangs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en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eindtijd</a:t>
            </a:r>
            <a:endParaRPr lang="en-US" sz="3500" b="0" i="0" u="none" strike="noStrike" cap="none" dirty="0" smtClean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000"/>
              <a:buFont typeface="Arial"/>
              <a:buChar char="•"/>
            </a:pPr>
            <a:r>
              <a:rPr lang="en-US" sz="3500" baseline="0" dirty="0" smtClean="0"/>
              <a:t> parameter ‘</a:t>
            </a:r>
            <a:r>
              <a:rPr lang="en-US" sz="3500" baseline="0" dirty="0" err="1" smtClean="0"/>
              <a:t>planhorizon_afstand</a:t>
            </a:r>
            <a:r>
              <a:rPr lang="en-US" sz="3500" baseline="0" dirty="0" smtClean="0"/>
              <a:t>’</a:t>
            </a:r>
          </a:p>
          <a:p>
            <a:pPr marL="0" marR="0" lvl="0" indent="0" algn="l" rtl="0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000"/>
              <a:buFont typeface="Arial"/>
              <a:buChar char="•"/>
            </a:pPr>
            <a:r>
              <a:rPr lang="en-US" sz="3500" b="0" i="0" u="none" strike="noStrike" cap="none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Nog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meer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tips?</a:t>
            </a:r>
            <a:endParaRPr lang="en-US" sz="3500" b="0" i="0" u="none" strike="noStrike" cap="none" baseline="0" dirty="0" smtClean="0">
              <a:latin typeface="Arial"/>
              <a:ea typeface="Arial"/>
              <a:cs typeface="Arial"/>
              <a:sym typeface="Arial"/>
            </a:endParaRPr>
          </a:p>
          <a:p>
            <a:endParaRPr lang="en-US" sz="3500" b="0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781050" y="698500"/>
            <a:ext cx="8753474" cy="1057275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066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 dirty="0" err="1" smtClean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Cohorten</a:t>
            </a:r>
            <a:endParaRPr lang="en-US" sz="4400" b="0" i="0" u="none" strike="noStrike" cap="none" baseline="0" dirty="0">
              <a:solidFill>
                <a:srgbClr val="0030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Shape 20"/>
          <p:cNvSpPr txBox="1">
            <a:spLocks/>
          </p:cNvSpPr>
          <p:nvPr/>
        </p:nvSpPr>
        <p:spPr>
          <a:xfrm>
            <a:off x="701675" y="2260600"/>
            <a:ext cx="9072561" cy="1920981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pPr>
              <a:lnSpc>
                <a:spcPct val="119000"/>
              </a:lnSpc>
              <a:buClr>
                <a:srgbClr val="000000"/>
              </a:buClr>
              <a:buSzPct val="164000"/>
              <a:buFont typeface="Arial"/>
              <a:buChar char="•"/>
            </a:pPr>
            <a:r>
              <a:rPr lang="en-US" sz="3500" dirty="0" smtClean="0"/>
              <a:t> </a:t>
            </a:r>
            <a:r>
              <a:rPr lang="en-US" sz="3500" dirty="0" err="1" smtClean="0"/>
              <a:t>Een</a:t>
            </a:r>
            <a:r>
              <a:rPr lang="en-US" sz="3500" dirty="0" smtClean="0"/>
              <a:t> cohort </a:t>
            </a:r>
            <a:r>
              <a:rPr lang="en-US" sz="3500" dirty="0" smtClean="0"/>
              <a:t>is in </a:t>
            </a:r>
            <a:r>
              <a:rPr lang="en-US" sz="3500" dirty="0" err="1" smtClean="0"/>
              <a:t>OpenAC</a:t>
            </a:r>
            <a:r>
              <a:rPr lang="en-US" sz="3500" dirty="0" smtClean="0"/>
              <a:t> </a:t>
            </a:r>
            <a:r>
              <a:rPr lang="en-US" sz="3500" dirty="0" err="1" smtClean="0"/>
              <a:t>een</a:t>
            </a:r>
            <a:r>
              <a:rPr lang="en-US" sz="3500" dirty="0" smtClean="0"/>
              <a:t> </a:t>
            </a:r>
            <a:r>
              <a:rPr lang="en-US" sz="3500" dirty="0" err="1" smtClean="0"/>
              <a:t>groep</a:t>
            </a:r>
            <a:r>
              <a:rPr lang="en-US" sz="3500" dirty="0" smtClean="0"/>
              <a:t> </a:t>
            </a:r>
            <a:r>
              <a:rPr lang="en-US" sz="3500" dirty="0" err="1" smtClean="0"/>
              <a:t>patienten</a:t>
            </a:r>
            <a:r>
              <a:rPr lang="en-US" sz="3500" dirty="0" smtClean="0"/>
              <a:t> die </a:t>
            </a:r>
            <a:r>
              <a:rPr lang="en-US" sz="3500" dirty="0" err="1" smtClean="0"/>
              <a:t>een</a:t>
            </a:r>
            <a:r>
              <a:rPr lang="en-US" sz="3500" dirty="0" smtClean="0"/>
              <a:t> </a:t>
            </a:r>
            <a:r>
              <a:rPr lang="en-US" sz="3500" dirty="0" err="1" smtClean="0"/>
              <a:t>vergelijkbare</a:t>
            </a:r>
            <a:r>
              <a:rPr lang="en-US" sz="3500" dirty="0" smtClean="0"/>
              <a:t> </a:t>
            </a:r>
            <a:r>
              <a:rPr lang="en-US" sz="3500" dirty="0" err="1" smtClean="0"/>
              <a:t>zorg</a:t>
            </a:r>
            <a:r>
              <a:rPr lang="en-US" sz="3500" dirty="0" smtClean="0"/>
              <a:t> </a:t>
            </a:r>
            <a:r>
              <a:rPr lang="en-US" sz="3500" dirty="0" err="1" smtClean="0"/>
              <a:t>behoeven</a:t>
            </a:r>
            <a:r>
              <a:rPr lang="en-US" sz="3500" dirty="0" smtClean="0"/>
              <a:t>.</a:t>
            </a:r>
          </a:p>
          <a:p>
            <a:endParaRPr lang="en-US" sz="3500" dirty="0"/>
          </a:p>
        </p:txBody>
      </p:sp>
      <p:sp>
        <p:nvSpPr>
          <p:cNvPr id="4" name="Shape 20"/>
          <p:cNvSpPr txBox="1">
            <a:spLocks/>
          </p:cNvSpPr>
          <p:nvPr/>
        </p:nvSpPr>
        <p:spPr>
          <a:xfrm>
            <a:off x="701674" y="4303446"/>
            <a:ext cx="9072561" cy="1417548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pPr>
              <a:lnSpc>
                <a:spcPct val="119000"/>
              </a:lnSpc>
              <a:buClr>
                <a:srgbClr val="000000"/>
              </a:buClr>
              <a:buSzPct val="164000"/>
              <a:buFont typeface="Arial"/>
              <a:buChar char="•"/>
            </a:pPr>
            <a:r>
              <a:rPr lang="en-US" sz="3500" dirty="0" smtClean="0"/>
              <a:t> </a:t>
            </a:r>
            <a:r>
              <a:rPr lang="en-US" sz="3500" dirty="0" err="1" smtClean="0"/>
              <a:t>Vanaf</a:t>
            </a:r>
            <a:r>
              <a:rPr lang="en-US" sz="3500" dirty="0" smtClean="0"/>
              <a:t> </a:t>
            </a:r>
            <a:r>
              <a:rPr lang="en-US" sz="3500" dirty="0" err="1" smtClean="0"/>
              <a:t>versie</a:t>
            </a:r>
            <a:r>
              <a:rPr lang="en-US" sz="3500" dirty="0" smtClean="0"/>
              <a:t> v2.006 van </a:t>
            </a:r>
            <a:r>
              <a:rPr lang="en-US" sz="3500" dirty="0" err="1" smtClean="0"/>
              <a:t>OpenAC</a:t>
            </a:r>
            <a:r>
              <a:rPr lang="en-US" sz="3500" dirty="0" smtClean="0"/>
              <a:t> </a:t>
            </a:r>
            <a:r>
              <a:rPr lang="en-US" sz="3500" dirty="0" err="1" smtClean="0"/>
              <a:t>kunnen</a:t>
            </a:r>
            <a:r>
              <a:rPr lang="en-US" sz="3500" dirty="0" smtClean="0"/>
              <a:t> </a:t>
            </a:r>
            <a:r>
              <a:rPr lang="en-US" sz="3500" dirty="0" err="1" smtClean="0"/>
              <a:t>patienten</a:t>
            </a:r>
            <a:r>
              <a:rPr lang="en-US" sz="3500" dirty="0" smtClean="0"/>
              <a:t> in </a:t>
            </a:r>
            <a:r>
              <a:rPr lang="en-US" sz="3500" dirty="0" err="1" smtClean="0"/>
              <a:t>een</a:t>
            </a:r>
            <a:r>
              <a:rPr lang="en-US" sz="3500" dirty="0" smtClean="0"/>
              <a:t> cohort </a:t>
            </a:r>
            <a:r>
              <a:rPr lang="en-US" sz="3500" dirty="0" err="1" smtClean="0"/>
              <a:t>gevolgd</a:t>
            </a:r>
            <a:r>
              <a:rPr lang="en-US" sz="3500" dirty="0" smtClean="0"/>
              <a:t> </a:t>
            </a:r>
            <a:r>
              <a:rPr lang="en-US" sz="3500" dirty="0" err="1" smtClean="0"/>
              <a:t>worden</a:t>
            </a:r>
            <a:r>
              <a:rPr lang="en-US" sz="3500" dirty="0" smtClean="0"/>
              <a:t>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 idx="4294967295"/>
          </p:nvPr>
        </p:nvSpPr>
        <p:spPr>
          <a:xfrm>
            <a:off x="781050" y="698500"/>
            <a:ext cx="8753474" cy="1057275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066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 dirty="0" smtClean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Wat kun je </a:t>
            </a:r>
            <a:r>
              <a:rPr lang="en-US" sz="4400" b="0" i="0" u="none" strike="noStrike" cap="none" baseline="0" dirty="0" err="1" smtClean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doen</a:t>
            </a:r>
            <a:r>
              <a:rPr lang="en-US" sz="4400" b="0" i="0" u="none" strike="noStrike" cap="none" baseline="0" dirty="0" smtClean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 met </a:t>
            </a:r>
            <a:r>
              <a:rPr lang="en-US" sz="4400" b="0" i="0" u="none" strike="noStrike" cap="none" baseline="0" dirty="0" err="1" smtClean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Cohorten</a:t>
            </a:r>
            <a:r>
              <a:rPr lang="en-US" sz="4400" b="0" i="0" u="none" strike="noStrike" cap="none" baseline="0" dirty="0" smtClean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lang="en-US" sz="4400" b="0" i="0" u="none" strike="noStrike" cap="none" baseline="0" dirty="0">
              <a:solidFill>
                <a:srgbClr val="0030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Shape 20"/>
          <p:cNvSpPr txBox="1">
            <a:spLocks/>
          </p:cNvSpPr>
          <p:nvPr/>
        </p:nvSpPr>
        <p:spPr>
          <a:xfrm>
            <a:off x="701675" y="2260601"/>
            <a:ext cx="9072561" cy="749728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pPr>
              <a:lnSpc>
                <a:spcPct val="119000"/>
              </a:lnSpc>
              <a:buClr>
                <a:srgbClr val="000000"/>
              </a:buClr>
              <a:buSzPct val="164000"/>
              <a:buFont typeface="Arial"/>
              <a:buChar char="•"/>
            </a:pPr>
            <a:r>
              <a:rPr lang="en-US" sz="3500" dirty="0" smtClean="0"/>
              <a:t> </a:t>
            </a:r>
            <a:r>
              <a:rPr lang="en-US" sz="3500" dirty="0" err="1" smtClean="0"/>
              <a:t>Groepsafspraken</a:t>
            </a:r>
            <a:r>
              <a:rPr lang="en-US" sz="3500" dirty="0" smtClean="0"/>
              <a:t> </a:t>
            </a:r>
            <a:r>
              <a:rPr lang="en-US" sz="3500" dirty="0" err="1" smtClean="0"/>
              <a:t>invoeren</a:t>
            </a:r>
            <a:endParaRPr lang="en-US" sz="3500" dirty="0" smtClean="0"/>
          </a:p>
          <a:p>
            <a:endParaRPr lang="en-US" sz="3500" dirty="0"/>
          </a:p>
        </p:txBody>
      </p:sp>
      <p:sp>
        <p:nvSpPr>
          <p:cNvPr id="4" name="Shape 20"/>
          <p:cNvSpPr txBox="1">
            <a:spLocks/>
          </p:cNvSpPr>
          <p:nvPr/>
        </p:nvSpPr>
        <p:spPr>
          <a:xfrm>
            <a:off x="701675" y="3010329"/>
            <a:ext cx="9072561" cy="1417548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pPr>
              <a:lnSpc>
                <a:spcPct val="119000"/>
              </a:lnSpc>
              <a:buClr>
                <a:srgbClr val="000000"/>
              </a:buClr>
              <a:buSzPct val="164000"/>
              <a:buFont typeface="Arial"/>
              <a:buChar char="•"/>
            </a:pPr>
            <a:r>
              <a:rPr lang="en-US" sz="3500" dirty="0" smtClean="0"/>
              <a:t> </a:t>
            </a:r>
            <a:r>
              <a:rPr lang="en-US" sz="3500" dirty="0" err="1" smtClean="0"/>
              <a:t>Afspraken</a:t>
            </a:r>
            <a:r>
              <a:rPr lang="en-US" sz="3500" dirty="0" smtClean="0"/>
              <a:t> van </a:t>
            </a:r>
            <a:r>
              <a:rPr lang="en-US" sz="3500" dirty="0" err="1" smtClean="0"/>
              <a:t>een</a:t>
            </a:r>
            <a:r>
              <a:rPr lang="en-US" sz="3500" dirty="0" smtClean="0"/>
              <a:t> patient in </a:t>
            </a:r>
            <a:r>
              <a:rPr lang="en-US" sz="3500" dirty="0" err="1" smtClean="0"/>
              <a:t>een</a:t>
            </a:r>
            <a:r>
              <a:rPr lang="en-US" sz="3500" dirty="0" smtClean="0"/>
              <a:t> </a:t>
            </a:r>
            <a:r>
              <a:rPr lang="en-US" sz="3500" dirty="0" err="1" smtClean="0"/>
              <a:t>overzicht</a:t>
            </a:r>
            <a:r>
              <a:rPr lang="en-US" sz="3500" dirty="0" smtClean="0"/>
              <a:t> </a:t>
            </a:r>
            <a:r>
              <a:rPr lang="en-US" sz="3500" dirty="0" err="1" smtClean="0"/>
              <a:t>bekijken</a:t>
            </a:r>
            <a:r>
              <a:rPr lang="en-US" sz="3500" dirty="0" smtClean="0"/>
              <a:t>, </a:t>
            </a:r>
            <a:r>
              <a:rPr lang="en-US" sz="3500" dirty="0" err="1" smtClean="0"/>
              <a:t>openen</a:t>
            </a:r>
            <a:r>
              <a:rPr lang="en-US" sz="3500" dirty="0" smtClean="0"/>
              <a:t> </a:t>
            </a:r>
            <a:r>
              <a:rPr lang="en-US" sz="3500" dirty="0" err="1" smtClean="0"/>
              <a:t>en</a:t>
            </a:r>
            <a:r>
              <a:rPr lang="en-US" sz="3500" dirty="0" smtClean="0"/>
              <a:t> </a:t>
            </a:r>
            <a:r>
              <a:rPr lang="en-US" sz="3500" dirty="0" err="1" smtClean="0"/>
              <a:t>als</a:t>
            </a:r>
            <a:r>
              <a:rPr lang="en-US" sz="3500" dirty="0" smtClean="0"/>
              <a:t> </a:t>
            </a:r>
            <a:r>
              <a:rPr lang="en-US" sz="3500" dirty="0" err="1" smtClean="0"/>
              <a:t>nodig</a:t>
            </a:r>
            <a:r>
              <a:rPr lang="en-US" sz="3500" dirty="0" smtClean="0"/>
              <a:t> </a:t>
            </a:r>
            <a:r>
              <a:rPr lang="en-US" sz="3500" dirty="0" err="1" smtClean="0"/>
              <a:t>bewerken</a:t>
            </a:r>
            <a:endParaRPr lang="en-US" sz="3500" dirty="0" smtClean="0"/>
          </a:p>
        </p:txBody>
      </p:sp>
    </p:spTree>
    <p:extLst>
      <p:ext uri="{BB962C8B-B14F-4D97-AF65-F5344CB8AC3E}">
        <p14:creationId xmlns:p14="http://schemas.microsoft.com/office/powerpoint/2010/main" val="98616561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 idx="4294967295"/>
          </p:nvPr>
        </p:nvSpPr>
        <p:spPr>
          <a:xfrm>
            <a:off x="781050" y="698500"/>
            <a:ext cx="8753474" cy="1057275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066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 dirty="0" err="1" smtClean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Cohorten</a:t>
            </a:r>
            <a:endParaRPr lang="en-US" sz="4400" b="0" i="0" u="none" strike="noStrike" cap="none" baseline="0" dirty="0">
              <a:solidFill>
                <a:srgbClr val="0030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050" y="1597525"/>
            <a:ext cx="8092184" cy="4981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11640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781050" y="698500"/>
            <a:ext cx="8753474" cy="1057275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rgbClr val="003066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Afsluitend</a:t>
            </a:r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701675" y="2260600"/>
            <a:ext cx="8832849" cy="413543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0" marR="0" lvl="0" indent="0" algn="l" rtl="0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rgbClr val="D27D00"/>
              </a:buClr>
              <a:buSzPct val="250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D27D00"/>
              </a:buClr>
              <a:buSzPct val="25000"/>
              <a:buFont typeface="Arial"/>
              <a:buNone/>
            </a:pPr>
            <a:r>
              <a:rPr lang="en-US" sz="5300" b="1" i="0" u="none" strike="noStrike" cap="none" baseline="0" dirty="0" err="1">
                <a:solidFill>
                  <a:srgbClr val="D27D00"/>
                </a:solidFill>
                <a:latin typeface="Arial"/>
                <a:ea typeface="Arial"/>
                <a:cs typeface="Arial"/>
                <a:sym typeface="Arial"/>
              </a:rPr>
              <a:t>Bedankt</a:t>
            </a:r>
            <a:r>
              <a:rPr lang="en-US" sz="5300" b="1" i="0" u="none" strike="noStrike" cap="none" baseline="0" dirty="0">
                <a:solidFill>
                  <a:srgbClr val="D27D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5300" b="1" i="0" u="none" strike="noStrike" cap="none" baseline="0" dirty="0" err="1">
                <a:solidFill>
                  <a:srgbClr val="D27D00"/>
                </a:solidFill>
                <a:latin typeface="Arial"/>
                <a:ea typeface="Arial"/>
                <a:cs typeface="Arial"/>
                <a:sym typeface="Arial"/>
              </a:rPr>
              <a:t>voor</a:t>
            </a:r>
            <a:r>
              <a:rPr lang="en-US" sz="5300" b="1" i="0" u="none" strike="noStrike" cap="none" baseline="0" dirty="0">
                <a:solidFill>
                  <a:srgbClr val="D27D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5300" b="1" i="0" u="none" strike="noStrike" cap="none" baseline="0" dirty="0" err="1">
                <a:solidFill>
                  <a:srgbClr val="D27D00"/>
                </a:solidFill>
                <a:latin typeface="Arial"/>
                <a:ea typeface="Arial"/>
                <a:cs typeface="Arial"/>
                <a:sym typeface="Arial"/>
              </a:rPr>
              <a:t>jullie</a:t>
            </a:r>
            <a:r>
              <a:rPr lang="en-US" sz="5300" b="1" i="0" u="none" strike="noStrike" cap="none" baseline="0" dirty="0">
                <a:solidFill>
                  <a:srgbClr val="D27D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5300" b="1" i="0" u="none" strike="noStrike" cap="none" baseline="0" dirty="0" err="1">
                <a:solidFill>
                  <a:srgbClr val="D27D00"/>
                </a:solidFill>
                <a:latin typeface="Arial"/>
                <a:ea typeface="Arial"/>
                <a:cs typeface="Arial"/>
                <a:sym typeface="Arial"/>
              </a:rPr>
              <a:t>komst</a:t>
            </a:r>
            <a:r>
              <a:rPr lang="en-US" sz="5300" b="1" i="0" u="none" strike="noStrike" cap="none" baseline="0" dirty="0">
                <a:solidFill>
                  <a:srgbClr val="D27D00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</a:p>
          <a:p>
            <a:endParaRPr lang="en-US" sz="5300" b="1" i="0" u="none" strike="noStrike" cap="none" baseline="0" dirty="0">
              <a:solidFill>
                <a:srgbClr val="D27D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SzPct val="25000"/>
              <a:buFont typeface="Arial"/>
              <a:buNone/>
            </a:pPr>
            <a:r>
              <a:rPr lang="en-US" sz="35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Zijn</a:t>
            </a:r>
            <a:r>
              <a:rPr lang="en-US" sz="35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er</a:t>
            </a:r>
            <a:r>
              <a:rPr lang="en-US" sz="35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nog </a:t>
            </a:r>
            <a:r>
              <a:rPr lang="en-US" sz="35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vragen</a:t>
            </a:r>
            <a:r>
              <a:rPr lang="en-US" sz="35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?</a:t>
            </a:r>
          </a:p>
          <a:p>
            <a:endParaRPr lang="en-US" sz="3500" b="0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Theme">
  <a:themeElements>
    <a:clrScheme name="Custom Theme 1">
      <a:dk1>
        <a:srgbClr val="000000"/>
      </a:dk1>
      <a:lt1>
        <a:srgbClr val="FFFFFF"/>
      </a:lt1>
      <a:dk2>
        <a:srgbClr val="CFE2F3"/>
      </a:dk2>
      <a:lt2>
        <a:srgbClr val="073763"/>
      </a:lt2>
      <a:accent1>
        <a:srgbClr val="404040"/>
      </a:accent1>
      <a:accent2>
        <a:srgbClr val="808080"/>
      </a:accent2>
      <a:accent3>
        <a:srgbClr val="FFFFFF"/>
      </a:accent3>
      <a:accent4>
        <a:srgbClr val="404040"/>
      </a:accent4>
      <a:accent5>
        <a:srgbClr val="808080"/>
      </a:accent5>
      <a:accent6>
        <a:srgbClr val="FFFFFF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994</TotalTime>
  <Words>215</Words>
  <Application>Microsoft Office PowerPoint</Application>
  <PresentationFormat>Aangepast</PresentationFormat>
  <Paragraphs>32</Paragraphs>
  <Slides>9</Slides>
  <Notes>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1" baseType="lpstr">
      <vt:lpstr>Arial</vt:lpstr>
      <vt:lpstr>Custom Theme</vt:lpstr>
      <vt:lpstr>PowerPoint-presentatie</vt:lpstr>
      <vt:lpstr>Onderwerpen</vt:lpstr>
      <vt:lpstr>Inrichten OpenAC voor automatisch inplannen</vt:lpstr>
      <vt:lpstr>Waar moeten we verder opletten?</vt:lpstr>
      <vt:lpstr>Tips voor effectief plannen</vt:lpstr>
      <vt:lpstr>Cohorten</vt:lpstr>
      <vt:lpstr>Wat kun je doen met Cohorten?</vt:lpstr>
      <vt:lpstr>Cohorten</vt:lpstr>
      <vt:lpstr>Afsluitend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Ugur Yildirim</dc:creator>
  <cp:lastModifiedBy>Ugur Yildirim</cp:lastModifiedBy>
  <cp:revision>57</cp:revision>
  <dcterms:modified xsi:type="dcterms:W3CDTF">2015-10-12T15:02:49Z</dcterms:modified>
</cp:coreProperties>
</file>