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9"/>
  </p:notesMasterIdLst>
  <p:sldIdLst>
    <p:sldId id="256" r:id="rId2"/>
    <p:sldId id="257" r:id="rId3"/>
    <p:sldId id="258" r:id="rId4"/>
    <p:sldId id="267" r:id="rId5"/>
    <p:sldId id="266" r:id="rId6"/>
    <p:sldId id="259" r:id="rId7"/>
    <p:sldId id="265" r:id="rId8"/>
  </p:sldIdLst>
  <p:sldSz cx="10160000" cy="7620000"/>
  <p:notesSz cx="7620000" cy="10160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  <a:sym typeface="Arial" panose="020B0604020202020204" pitchFamily="34" charset="0"/>
      </a:defRPr>
    </a:lvl1pPr>
    <a:lvl2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  <a:sym typeface="Arial" panose="020B0604020202020204" pitchFamily="34" charset="0"/>
      </a:defRPr>
    </a:lvl2pPr>
    <a:lvl3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  <a:sym typeface="Arial" panose="020B0604020202020204" pitchFamily="34" charset="0"/>
      </a:defRPr>
    </a:lvl3pPr>
    <a:lvl4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  <a:sym typeface="Arial" panose="020B0604020202020204" pitchFamily="34" charset="0"/>
      </a:defRPr>
    </a:lvl4pPr>
    <a:lvl5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10" y="84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hape 2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70000" y="762000"/>
            <a:ext cx="5080000" cy="3810000"/>
          </a:xfrm>
          <a:custGeom>
            <a:avLst/>
            <a:gdLst>
              <a:gd name="T0" fmla="*/ 0 w 21600"/>
              <a:gd name="T1" fmla="*/ 0 h 21600"/>
              <a:gd name="T2" fmla="*/ 120000 w 21600"/>
              <a:gd name="T3" fmla="*/ 120000 h 21600"/>
            </a:gdLst>
            <a:ahLst/>
            <a:cxnLst/>
            <a:rect l="T0" t="T1" r="T2" b="T3"/>
            <a:pathLst/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1" name="Shape 3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0" y="48260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9392340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70000" y="1247775"/>
            <a:ext cx="7620000" cy="265271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70000" y="4002088"/>
            <a:ext cx="7620000" cy="18399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482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98500" y="2028825"/>
            <a:ext cx="8763000" cy="4833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1293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270750" y="406400"/>
            <a:ext cx="2190750" cy="6456363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98500" y="406400"/>
            <a:ext cx="6419850" cy="6456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9288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0080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8500" y="2028825"/>
            <a:ext cx="87630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583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3738" y="1900238"/>
            <a:ext cx="8763000" cy="31686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93738" y="5099050"/>
            <a:ext cx="8763000" cy="1666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226816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98500" y="2028825"/>
            <a:ext cx="43053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156200" y="2028825"/>
            <a:ext cx="4305300" cy="4833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845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0088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00088" y="1868488"/>
            <a:ext cx="4297362" cy="9144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00088" y="2782888"/>
            <a:ext cx="4297362" cy="4094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143500" y="1868488"/>
            <a:ext cx="4319588" cy="9144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143500" y="2782888"/>
            <a:ext cx="4319588" cy="4094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0357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8500" y="406400"/>
            <a:ext cx="8763000" cy="1471613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268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5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19588" y="1096963"/>
            <a:ext cx="5143500" cy="54149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42455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0088" y="508000"/>
            <a:ext cx="3276600" cy="17780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319588" y="1096963"/>
            <a:ext cx="5143500" cy="5414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0088" y="2286000"/>
            <a:ext cx="3276600" cy="423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977566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1400" kern="1200">
          <a:solidFill>
            <a:schemeClr val="tx1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1400"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400"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400"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400"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1400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1400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400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400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400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hape 19"/>
          <p:cNvSpPr>
            <a:spLocks noChangeArrowheads="1"/>
          </p:cNvSpPr>
          <p:nvPr/>
        </p:nvSpPr>
        <p:spPr bwMode="auto">
          <a:xfrm>
            <a:off x="622300" y="5221288"/>
            <a:ext cx="835342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4000" b="1"/>
              <a:t>Onderhandenwerk</a:t>
            </a:r>
            <a:endParaRPr lang="en-US"/>
          </a:p>
        </p:txBody>
      </p:sp>
      <p:sp>
        <p:nvSpPr>
          <p:cNvPr id="3075" name="Shape 20"/>
          <p:cNvSpPr>
            <a:spLocks noChangeArrowheads="1"/>
          </p:cNvSpPr>
          <p:nvPr/>
        </p:nvSpPr>
        <p:spPr bwMode="auto">
          <a:xfrm>
            <a:off x="941388" y="6138863"/>
            <a:ext cx="8034337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4000"/>
              <a:t>Utrecht</a:t>
            </a:r>
            <a:endParaRPr lang="nl-NL" altLang="en-US" sz="4000"/>
          </a:p>
          <a:p>
            <a:pPr algn="r">
              <a:lnSpc>
                <a:spcPct val="120000"/>
              </a:lnSpc>
            </a:pPr>
            <a:r>
              <a:rPr lang="en-US" sz="4000"/>
              <a:t>4 maart 2014</a:t>
            </a:r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hape 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81050" y="698500"/>
            <a:ext cx="8753475" cy="16335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pPr>
              <a:lnSpc>
                <a:spcPct val="120000"/>
              </a:lnSpc>
            </a:pPr>
            <a:r>
              <a:rPr lang="en-US" sz="4400">
                <a:solidFill>
                  <a:srgbClr val="003066"/>
                </a:solidFill>
              </a:rPr>
              <a:t>Financiering onderhandenwerk</a:t>
            </a:r>
            <a:endParaRPr lang="en-US"/>
          </a:p>
        </p:txBody>
      </p:sp>
      <p:sp>
        <p:nvSpPr>
          <p:cNvPr id="4099" name="Shape 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01675" y="2260600"/>
            <a:ext cx="9072563" cy="41354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/>
          <a:lstStyle/>
          <a:p>
            <a:pPr marL="381000" indent="-276225">
              <a:lnSpc>
                <a:spcPct val="119000"/>
              </a:lnSpc>
              <a:buSzPct val="164000"/>
              <a:buFontTx/>
              <a:buChar char="•"/>
            </a:pPr>
            <a:r>
              <a:rPr lang="en-US" sz="3500" dirty="0"/>
              <a:t> </a:t>
            </a:r>
            <a:r>
              <a:rPr lang="nl-NL" sz="3500" dirty="0"/>
              <a:t>OHW: Onderhanden </a:t>
            </a:r>
            <a:r>
              <a:rPr lang="nl-NL" sz="3500" dirty="0" smtClean="0"/>
              <a:t>werk</a:t>
            </a:r>
            <a:r>
              <a:rPr lang="nl-NL" sz="3500" dirty="0"/>
              <a:t>, de DBC productiegegevens welke op een bepaald peilmoment </a:t>
            </a:r>
            <a:r>
              <a:rPr lang="nl-NL" sz="3500" dirty="0" smtClean="0"/>
              <a:t>nog </a:t>
            </a:r>
            <a:r>
              <a:rPr lang="nl-NL" sz="3500" dirty="0"/>
              <a:t>niet gesloten zijn/mogen worden.</a:t>
            </a:r>
          </a:p>
          <a:p>
            <a:pPr marL="381000" indent="-276225">
              <a:lnSpc>
                <a:spcPct val="119000"/>
              </a:lnSpc>
              <a:buSzPct val="164000"/>
              <a:buFontTx/>
              <a:buChar char="•"/>
            </a:pPr>
            <a:r>
              <a:rPr lang="en-US" sz="3500" dirty="0" smtClean="0"/>
              <a:t> </a:t>
            </a:r>
            <a:r>
              <a:rPr lang="en-US" sz="3500" dirty="0" err="1" smtClean="0"/>
              <a:t>Maandelijkse</a:t>
            </a:r>
            <a:r>
              <a:rPr lang="en-US" sz="3500" dirty="0" smtClean="0"/>
              <a:t> </a:t>
            </a:r>
            <a:r>
              <a:rPr lang="en-US" sz="3500" dirty="0" err="1"/>
              <a:t>aanleveringen</a:t>
            </a:r>
            <a:r>
              <a:rPr lang="en-US" sz="3500" dirty="0"/>
              <a:t> (</a:t>
            </a:r>
            <a:r>
              <a:rPr lang="en-US" sz="3500" dirty="0" err="1"/>
              <a:t>aan</a:t>
            </a:r>
            <a:r>
              <a:rPr lang="en-US" sz="3500" dirty="0"/>
              <a:t> het </a:t>
            </a:r>
            <a:r>
              <a:rPr lang="en-US" sz="3500" dirty="0" err="1"/>
              <a:t>eind</a:t>
            </a:r>
            <a:r>
              <a:rPr lang="en-US" sz="3500" dirty="0"/>
              <a:t> van de </a:t>
            </a:r>
            <a:r>
              <a:rPr lang="en-US" sz="3500" dirty="0" err="1"/>
              <a:t>maand</a:t>
            </a:r>
            <a:r>
              <a:rPr lang="en-US" sz="3500" dirty="0" smtClean="0"/>
              <a:t>).</a:t>
            </a:r>
            <a:r>
              <a:rPr lang="en-US" altLang="en-US" sz="3500" dirty="0" smtClean="0"/>
              <a:t> </a:t>
            </a:r>
            <a:r>
              <a:rPr lang="en-US" altLang="en-US" sz="3500" dirty="0" err="1" smtClean="0"/>
              <a:t>Meerdere</a:t>
            </a:r>
            <a:r>
              <a:rPr lang="en-US" altLang="en-US" sz="3500" dirty="0" smtClean="0"/>
              <a:t> </a:t>
            </a:r>
            <a:r>
              <a:rPr lang="en-US" altLang="en-US" sz="3500" dirty="0" err="1" smtClean="0"/>
              <a:t>aanleveringen</a:t>
            </a:r>
            <a:r>
              <a:rPr lang="en-US" altLang="en-US" sz="3500" dirty="0" smtClean="0"/>
              <a:t> van </a:t>
            </a:r>
            <a:r>
              <a:rPr lang="en-US" altLang="en-US" sz="3500" dirty="0" err="1" smtClean="0"/>
              <a:t>dezelfde</a:t>
            </a:r>
            <a:r>
              <a:rPr lang="en-US" altLang="en-US" sz="3500" dirty="0" smtClean="0"/>
              <a:t> </a:t>
            </a:r>
            <a:r>
              <a:rPr lang="en-US" altLang="en-US" sz="3500" dirty="0" err="1" smtClean="0"/>
              <a:t>productie</a:t>
            </a:r>
            <a:r>
              <a:rPr lang="en-US" altLang="en-US" sz="3500" dirty="0" smtClean="0"/>
              <a:t> is </a:t>
            </a:r>
            <a:r>
              <a:rPr lang="en-US" altLang="en-US" sz="3500" dirty="0" err="1" smtClean="0"/>
              <a:t>mogelijk</a:t>
            </a:r>
            <a:r>
              <a:rPr lang="en-US" altLang="en-US" sz="3500" dirty="0" smtClean="0"/>
              <a:t>.</a:t>
            </a:r>
            <a:endParaRPr lang="nl-NL" altLang="en-US" sz="3500" dirty="0"/>
          </a:p>
          <a:p>
            <a:pPr marL="381000" indent="-276225">
              <a:lnSpc>
                <a:spcPct val="119000"/>
              </a:lnSpc>
              <a:spcBef>
                <a:spcPts val="663"/>
              </a:spcBef>
              <a:buSzPct val="164000"/>
            </a:pPr>
            <a:endParaRPr lang="nl-NL" altLang="en-US" sz="35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3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81050" y="698500"/>
            <a:ext cx="8753475" cy="10572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pPr>
              <a:lnSpc>
                <a:spcPct val="120000"/>
              </a:lnSpc>
            </a:pPr>
            <a:r>
              <a:rPr lang="en-US" sz="4400" dirty="0">
                <a:solidFill>
                  <a:srgbClr val="003066"/>
                </a:solidFill>
              </a:rPr>
              <a:t>OHW </a:t>
            </a:r>
            <a:r>
              <a:rPr lang="en-US" sz="4400" dirty="0" err="1" smtClean="0">
                <a:solidFill>
                  <a:srgbClr val="003066"/>
                </a:solidFill>
              </a:rPr>
              <a:t>aanleveren</a:t>
            </a:r>
            <a:r>
              <a:rPr lang="en-US" sz="4400" dirty="0" smtClean="0">
                <a:solidFill>
                  <a:srgbClr val="003066"/>
                </a:solidFill>
              </a:rPr>
              <a:t> met </a:t>
            </a:r>
            <a:r>
              <a:rPr lang="en-US" sz="4400" dirty="0" err="1" smtClean="0">
                <a:solidFill>
                  <a:srgbClr val="003066"/>
                </a:solidFill>
              </a:rPr>
              <a:t>OpenAC</a:t>
            </a:r>
            <a:endParaRPr lang="en-US" dirty="0"/>
          </a:p>
        </p:txBody>
      </p:sp>
      <p:sp>
        <p:nvSpPr>
          <p:cNvPr id="5123" name="Shape 3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01675" y="2260600"/>
            <a:ext cx="9072563" cy="41354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/>
          <a:lstStyle/>
          <a:p>
            <a:pPr marL="571500" indent="-571500">
              <a:buFontTx/>
              <a:buChar char="•"/>
            </a:pPr>
            <a:r>
              <a:rPr lang="en-US" sz="3500" dirty="0"/>
              <a:t>OHW’ s </a:t>
            </a:r>
            <a:r>
              <a:rPr lang="en-US" sz="3500" dirty="0" err="1" smtClean="0"/>
              <a:t>bundelen</a:t>
            </a:r>
            <a:r>
              <a:rPr lang="en-US" sz="3500" dirty="0" smtClean="0"/>
              <a:t> per </a:t>
            </a:r>
            <a:r>
              <a:rPr lang="en-US" sz="3500" dirty="0" err="1" smtClean="0"/>
              <a:t>debiteur</a:t>
            </a:r>
            <a:endParaRPr lang="nl-NL" altLang="en-US" sz="3500" dirty="0"/>
          </a:p>
          <a:p>
            <a:pPr marL="571500" indent="-571500">
              <a:buFontTx/>
              <a:buChar char="•"/>
            </a:pPr>
            <a:r>
              <a:rPr lang="en-US" sz="3500" dirty="0"/>
              <a:t>OHW </a:t>
            </a:r>
            <a:r>
              <a:rPr lang="en-US" sz="3500" dirty="0" err="1"/>
              <a:t>bundels</a:t>
            </a:r>
            <a:r>
              <a:rPr lang="en-US" sz="3500" dirty="0"/>
              <a:t> </a:t>
            </a:r>
            <a:r>
              <a:rPr lang="en-US" sz="3500" dirty="0" err="1"/>
              <a:t>indienen</a:t>
            </a:r>
            <a:endParaRPr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3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81050" y="698500"/>
            <a:ext cx="8753475" cy="10572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pPr>
              <a:lnSpc>
                <a:spcPct val="120000"/>
              </a:lnSpc>
            </a:pPr>
            <a:r>
              <a:rPr lang="en-US" sz="4400">
                <a:solidFill>
                  <a:srgbClr val="003066"/>
                </a:solidFill>
              </a:rPr>
              <a:t>OHW aanleveren</a:t>
            </a:r>
            <a:endParaRPr lang="en-US"/>
          </a:p>
        </p:txBody>
      </p:sp>
      <p:sp>
        <p:nvSpPr>
          <p:cNvPr id="5123" name="Shape 3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01675" y="2260600"/>
            <a:ext cx="9072563" cy="41354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/>
          <a:lstStyle/>
          <a:p>
            <a:endParaRPr lang="en-US" dirty="0"/>
          </a:p>
        </p:txBody>
      </p:sp>
      <p:pic>
        <p:nvPicPr>
          <p:cNvPr id="4" name="Picture 4" descr="ohw_bunde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07" y="1556044"/>
            <a:ext cx="7887521" cy="5214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01960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hape 3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81050" y="698500"/>
            <a:ext cx="8753475" cy="10572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pPr>
              <a:lnSpc>
                <a:spcPct val="120000"/>
              </a:lnSpc>
            </a:pPr>
            <a:r>
              <a:rPr lang="en-US" sz="4400" smtClean="0">
                <a:solidFill>
                  <a:srgbClr val="003066"/>
                </a:solidFill>
              </a:rPr>
              <a:t>Proces ‘OHW </a:t>
            </a:r>
            <a:r>
              <a:rPr lang="en-US" sz="4400" dirty="0" err="1" smtClean="0">
                <a:solidFill>
                  <a:srgbClr val="003066"/>
                </a:solidFill>
              </a:rPr>
              <a:t>aanleveren</a:t>
            </a:r>
            <a:r>
              <a:rPr lang="en-US" sz="4400" dirty="0" smtClean="0">
                <a:solidFill>
                  <a:srgbClr val="003066"/>
                </a:solidFill>
              </a:rPr>
              <a:t>’</a:t>
            </a:r>
            <a:endParaRPr lang="en-US" dirty="0"/>
          </a:p>
        </p:txBody>
      </p:sp>
      <p:sp>
        <p:nvSpPr>
          <p:cNvPr id="6147" name="Shape 3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2260600"/>
            <a:ext cx="9072563" cy="4135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571500" indent="-571500" algn="l"/>
            <a:endParaRPr lang="en-US" sz="1400"/>
          </a:p>
        </p:txBody>
      </p:sp>
      <p:pic>
        <p:nvPicPr>
          <p:cNvPr id="6148" name="Picture 4" descr="o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" y="2230438"/>
            <a:ext cx="643890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hape 3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81050" y="698500"/>
            <a:ext cx="8753475" cy="10572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pPr>
              <a:lnSpc>
                <a:spcPct val="120000"/>
              </a:lnSpc>
            </a:pPr>
            <a:r>
              <a:rPr lang="en-US" sz="4400">
                <a:solidFill>
                  <a:srgbClr val="003066"/>
                </a:solidFill>
              </a:rPr>
              <a:t>Controle aangeleverde OHW’s</a:t>
            </a:r>
            <a:endParaRPr lang="en-US"/>
          </a:p>
        </p:txBody>
      </p:sp>
      <p:sp>
        <p:nvSpPr>
          <p:cNvPr id="7171" name="Shape 38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01675" y="2260600"/>
            <a:ext cx="9072563" cy="41354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/>
          <a:lstStyle/>
          <a:p>
            <a:pPr marL="381000" indent="-276225">
              <a:lnSpc>
                <a:spcPct val="119000"/>
              </a:lnSpc>
              <a:buSzPct val="164000"/>
              <a:buFontTx/>
              <a:buChar char="•"/>
            </a:pPr>
            <a:r>
              <a:rPr lang="en-US" sz="3500" dirty="0"/>
              <a:t> Via de website van VECOZO</a:t>
            </a:r>
            <a:endParaRPr lang="nl-NL" altLang="en-US" sz="3500" dirty="0"/>
          </a:p>
          <a:p>
            <a:pPr marL="381000" indent="-276225">
              <a:lnSpc>
                <a:spcPct val="119000"/>
              </a:lnSpc>
              <a:buSzPct val="164000"/>
              <a:buFontTx/>
              <a:buChar char="•"/>
            </a:pPr>
            <a:r>
              <a:rPr lang="en-US" sz="3500" dirty="0"/>
              <a:t> E-mail VECOZO </a:t>
            </a:r>
            <a:r>
              <a:rPr lang="en-US" sz="3500" dirty="0" err="1"/>
              <a:t>bij</a:t>
            </a:r>
            <a:r>
              <a:rPr lang="en-US" sz="3500" dirty="0"/>
              <a:t> </a:t>
            </a:r>
            <a:r>
              <a:rPr lang="en-US" sz="3500" dirty="0" err="1"/>
              <a:t>foutieve</a:t>
            </a:r>
            <a:r>
              <a:rPr lang="en-US" sz="3500" dirty="0"/>
              <a:t> </a:t>
            </a:r>
            <a:r>
              <a:rPr lang="en-US" sz="3500" smtClean="0"/>
              <a:t>bundels</a:t>
            </a:r>
            <a:endParaRPr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7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81050" y="698500"/>
            <a:ext cx="8753475" cy="10572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pPr>
              <a:lnSpc>
                <a:spcPct val="119000"/>
              </a:lnSpc>
            </a:pPr>
            <a:r>
              <a:rPr lang="en-US" sz="4800" b="1">
                <a:solidFill>
                  <a:srgbClr val="003066"/>
                </a:solidFill>
              </a:rPr>
              <a:t>Afsluitend</a:t>
            </a:r>
            <a:endParaRPr lang="nl-NL" altLang="en-US"/>
          </a:p>
        </p:txBody>
      </p:sp>
      <p:sp>
        <p:nvSpPr>
          <p:cNvPr id="8195" name="Shape 74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01675" y="2260600"/>
            <a:ext cx="8832850" cy="41354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9000"/>
              </a:lnSpc>
            </a:pPr>
            <a:r>
              <a:rPr lang="en-US" sz="3500" b="1">
                <a:solidFill>
                  <a:srgbClr val="D27D00"/>
                </a:solidFill>
              </a:rPr>
              <a:t>
</a:t>
            </a:r>
            <a:endParaRPr lang="nl-NL" altLang="en-US" sz="3500" b="1">
              <a:solidFill>
                <a:srgbClr val="D27D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5300" b="1">
                <a:solidFill>
                  <a:srgbClr val="D27D00"/>
                </a:solidFill>
              </a:rPr>
              <a:t>Bedankt voor jullie komst!</a:t>
            </a:r>
            <a:endParaRPr lang="nl-NL" altLang="en-US" sz="5300" b="1">
              <a:solidFill>
                <a:srgbClr val="D27D00"/>
              </a:solidFill>
            </a:endParaRPr>
          </a:p>
          <a:p>
            <a:endParaRPr lang="nl-NL" altLang="en-US" sz="5300" b="1">
              <a:solidFill>
                <a:srgbClr val="D27D00"/>
              </a:solidFill>
            </a:endParaRPr>
          </a:p>
          <a:p>
            <a:pPr>
              <a:lnSpc>
                <a:spcPct val="119000"/>
              </a:lnSpc>
            </a:pPr>
            <a:r>
              <a:rPr lang="en-US" sz="3500"/>
              <a:t>Zijn er nog vragen?</a:t>
            </a:r>
            <a:endParaRPr lang="nl-NL" altLang="en-US" sz="3500"/>
          </a:p>
          <a:p>
            <a:endParaRPr lang="nl-NL" altLang="en-US" sz="35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">
      <a:dk1>
        <a:srgbClr val="000000"/>
      </a:dk1>
      <a:lt1>
        <a:srgbClr val="FFFFFF"/>
      </a:lt1>
      <a:dk2>
        <a:srgbClr val="CFE2F3"/>
      </a:dk2>
      <a:lt2>
        <a:srgbClr val="073763"/>
      </a:lt2>
      <a:accent1>
        <a:srgbClr val="404040"/>
      </a:accent1>
      <a:accent2>
        <a:srgbClr val="808080"/>
      </a:accent2>
      <a:accent3>
        <a:srgbClr val="FFFFFF"/>
      </a:accent3>
      <a:accent4>
        <a:srgbClr val="000000"/>
      </a:accent4>
      <a:accent5>
        <a:srgbClr val="AFAFAF"/>
      </a:accent5>
      <a:accent6>
        <a:srgbClr val="737373"/>
      </a:accent6>
      <a:hlink>
        <a:srgbClr val="0000EE"/>
      </a:hlink>
      <a:folHlink>
        <a:srgbClr val="551A8B"/>
      </a:folHlink>
    </a:clrScheme>
    <a:fontScheme name="Custom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  <a:cs typeface="Arial" panose="020B0604020202020204" pitchFamily="34" charset="0"/>
            <a:sym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  <a:cs typeface="Arial" panose="020B0604020202020204" pitchFamily="34" charset="0"/>
            <a:sym typeface="Arial" panose="020B0604020202020204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CFE2F3"/>
      </a:dk2>
      <a:lt2>
        <a:srgbClr val="073763"/>
      </a:lt2>
      <a:accent1>
        <a:srgbClr val="404040"/>
      </a:accent1>
      <a:accent2>
        <a:srgbClr val="808080"/>
      </a:accent2>
      <a:accent3>
        <a:srgbClr val="FFFFFF"/>
      </a:accent3>
      <a:accent4>
        <a:srgbClr val="000000"/>
      </a:accent4>
      <a:accent5>
        <a:srgbClr val="AFAFAF"/>
      </a:accent5>
      <a:accent6>
        <a:srgbClr val="737373"/>
      </a:accent6>
      <a:hlink>
        <a:srgbClr val="0000EE"/>
      </a:hlink>
      <a:folHlink>
        <a:srgbClr val="551A8B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Pages>0</Pages>
  <Words>82</Words>
  <Characters>0</Characters>
  <Application>Microsoft Office PowerPoint</Application>
  <DocSecurity>0</DocSecurity>
  <PresentationFormat>Aangepast</PresentationFormat>
  <Lines>0</Lines>
  <Paragraphs>19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SimSun</vt:lpstr>
      <vt:lpstr>Arial</vt:lpstr>
      <vt:lpstr>Custom Theme</vt:lpstr>
      <vt:lpstr>PowerPoint-presentatie</vt:lpstr>
      <vt:lpstr>Financiering onderhandenwerk</vt:lpstr>
      <vt:lpstr>OHW aanleveren met OpenAC</vt:lpstr>
      <vt:lpstr>OHW aanleveren</vt:lpstr>
      <vt:lpstr>Proces ‘OHW aanleveren’</vt:lpstr>
      <vt:lpstr>Controle aangeleverde OHW’s</vt:lpstr>
      <vt:lpstr>Afsluitend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Ugur Yildirim</dc:creator>
  <cp:keywords/>
  <dc:description/>
  <cp:lastModifiedBy>Ugur Yildirim</cp:lastModifiedBy>
  <cp:revision>27</cp:revision>
  <dcterms:created xsi:type="dcterms:W3CDTF">2014-03-01T18:38:57Z</dcterms:created>
  <dcterms:modified xsi:type="dcterms:W3CDTF">2014-03-04T10:15:57Z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1033-8.1.0.3385</vt:lpwstr>
  </property>
</Properties>
</file>