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8"/>
  </p:notesMasterIdLst>
  <p:sldIdLst>
    <p:sldId id="256" r:id="rId2"/>
    <p:sldId id="257" r:id="rId3"/>
    <p:sldId id="258" r:id="rId4"/>
    <p:sldId id="261" r:id="rId5"/>
    <p:sldId id="259" r:id="rId6"/>
    <p:sldId id="260" r:id="rId7"/>
  </p:sldIdLst>
  <p:sldSz cx="10160000" cy="7620000"/>
  <p:notesSz cx="7620000" cy="10160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21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198753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" name="Shape 11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5815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7" name="Shape 17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50515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3" name="Shape 23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9306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3" name="Shape 23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874681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9" name="Shape 29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507432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42988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 txBox="1"/>
          <p:nvPr/>
        </p:nvSpPr>
        <p:spPr>
          <a:xfrm>
            <a:off x="622300" y="5221287"/>
            <a:ext cx="8353425" cy="777875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ctr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25000"/>
              <a:buFont typeface="Arial"/>
              <a:buNone/>
            </a:pPr>
            <a:r>
              <a:rPr lang="en-US" sz="4000" b="1" i="0" u="none" strike="noStrike" cap="none" baseline="0">
                <a:latin typeface="Arial"/>
                <a:ea typeface="Arial"/>
                <a:cs typeface="Arial"/>
                <a:sym typeface="Arial"/>
              </a:rPr>
              <a:t>Crediteren (notabeheer + dossier)</a:t>
            </a:r>
          </a:p>
        </p:txBody>
      </p:sp>
      <p:sp>
        <p:nvSpPr>
          <p:cNvPr id="8" name="Shape 8"/>
          <p:cNvSpPr txBox="1"/>
          <p:nvPr/>
        </p:nvSpPr>
        <p:spPr>
          <a:xfrm>
            <a:off x="941387" y="6138862"/>
            <a:ext cx="8034336" cy="1479550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ctr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25000"/>
              <a:buFont typeface="Arial"/>
              <a:buNone/>
            </a:pPr>
            <a:r>
              <a:rPr lang="en-US" sz="4000" b="0" i="0" u="none" strike="noStrike" cap="none" baseline="0">
                <a:latin typeface="Arial"/>
                <a:ea typeface="Arial"/>
                <a:cs typeface="Arial"/>
                <a:sym typeface="Arial"/>
              </a:rPr>
              <a:t>Utrecht</a:t>
            </a:r>
          </a:p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25000"/>
              <a:buFont typeface="Arial"/>
              <a:buNone/>
            </a:pPr>
            <a:r>
              <a:rPr lang="en-US" sz="4000" b="0" i="0" u="none" strike="noStrike" cap="none" baseline="0">
                <a:latin typeface="Arial"/>
                <a:ea typeface="Arial"/>
                <a:cs typeface="Arial"/>
                <a:sym typeface="Arial"/>
              </a:rPr>
              <a:t>4 maart 2014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781050" y="698500"/>
            <a:ext cx="8753474" cy="1633536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3066"/>
              </a:buClr>
              <a:buSzPct val="25000"/>
              <a:buFont typeface="Arial"/>
              <a:buNone/>
            </a:pPr>
            <a:r>
              <a:rPr lang="en-US" sz="4000" b="0" i="0" u="none" strike="noStrike" cap="none" baseline="0" dirty="0" err="1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Wanneer</a:t>
            </a:r>
            <a:r>
              <a:rPr lang="en-US" sz="4000" b="0" i="0" u="none" strike="noStrike" cap="none" baseline="0" dirty="0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000" dirty="0" err="1">
                <a:solidFill>
                  <a:srgbClr val="003066"/>
                </a:solidFill>
              </a:rPr>
              <a:t>c</a:t>
            </a:r>
            <a:r>
              <a:rPr lang="en-US" sz="4000" b="0" i="0" u="none" strike="noStrike" cap="none" baseline="0" dirty="0" err="1" smtClean="0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rediteren</a:t>
            </a:r>
            <a:r>
              <a:rPr lang="en-US" sz="4000" b="0" i="0" u="none" strike="noStrike" cap="none" baseline="0" dirty="0" smtClean="0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000" b="0" i="0" u="none" strike="noStrike" cap="none" baseline="0" dirty="0" err="1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vanuit</a:t>
            </a:r>
            <a:r>
              <a:rPr lang="en-US" sz="4000" b="0" i="0" u="none" strike="noStrike" cap="none" baseline="0" dirty="0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 dossier?</a:t>
            </a:r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701675" y="2260600"/>
            <a:ext cx="9072561" cy="413543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marL="0" marR="0" lvl="0" indent="0" algn="l" rtl="0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000"/>
              <a:buFont typeface="Arial"/>
              <a:buChar char="•"/>
            </a:pPr>
            <a:r>
              <a:rPr lang="en-US" sz="35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baseline="0" dirty="0" err="1" smtClean="0">
                <a:latin typeface="Arial"/>
                <a:ea typeface="Arial"/>
                <a:cs typeface="Arial"/>
                <a:sym typeface="Arial"/>
              </a:rPr>
              <a:t>Crediteren</a:t>
            </a:r>
            <a:r>
              <a:rPr lang="en-US" sz="35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om </a:t>
            </a:r>
            <a:r>
              <a:rPr lang="en-US" sz="35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parallelliteit</a:t>
            </a:r>
            <a:r>
              <a:rPr lang="en-US" sz="35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van </a:t>
            </a:r>
            <a:r>
              <a:rPr lang="en-US" sz="35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subtrajecten</a:t>
            </a:r>
            <a:r>
              <a:rPr lang="en-US" sz="35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(twee of </a:t>
            </a:r>
            <a:r>
              <a:rPr lang="en-US" sz="3500" b="0" i="0" u="none" strike="noStrike" cap="none" baseline="0" dirty="0" err="1" smtClean="0">
                <a:latin typeface="Arial"/>
                <a:ea typeface="Arial"/>
                <a:cs typeface="Arial"/>
                <a:sym typeface="Arial"/>
              </a:rPr>
              <a:t>meer</a:t>
            </a:r>
            <a:r>
              <a:rPr lang="en-US" sz="35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baseline="0" dirty="0" err="1" smtClean="0">
                <a:latin typeface="Arial"/>
                <a:ea typeface="Arial"/>
                <a:cs typeface="Arial"/>
                <a:sym typeface="Arial"/>
              </a:rPr>
              <a:t>trajecten</a:t>
            </a:r>
            <a:r>
              <a:rPr lang="en-US" sz="35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dirty="0" smtClean="0"/>
              <a:t>over </a:t>
            </a:r>
            <a:r>
              <a:rPr lang="en-US" sz="3500" dirty="0" err="1" smtClean="0"/>
              <a:t>een</a:t>
            </a:r>
            <a:r>
              <a:rPr lang="en-US" sz="3500" dirty="0" smtClean="0"/>
              <a:t> </a:t>
            </a:r>
            <a:r>
              <a:rPr lang="en-US" sz="3500" dirty="0" err="1" smtClean="0"/>
              <a:t>periode</a:t>
            </a:r>
            <a:r>
              <a:rPr lang="en-US" sz="3500" dirty="0" smtClean="0"/>
              <a:t>) </a:t>
            </a:r>
            <a:r>
              <a:rPr lang="en-US" sz="35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op </a:t>
            </a:r>
            <a:r>
              <a:rPr lang="en-US" sz="35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te</a:t>
            </a:r>
            <a:r>
              <a:rPr lang="en-US" sz="35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baseline="0" dirty="0" err="1" smtClean="0">
                <a:latin typeface="Arial"/>
                <a:ea typeface="Arial"/>
                <a:cs typeface="Arial"/>
                <a:sym typeface="Arial"/>
              </a:rPr>
              <a:t>heffen</a:t>
            </a:r>
            <a:r>
              <a:rPr lang="en-US" sz="35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.</a:t>
            </a:r>
            <a:endParaRPr lang="en-US" sz="3500" b="0" i="0" u="none" strike="noStrike" cap="none" baseline="0" dirty="0">
              <a:latin typeface="Arial"/>
              <a:ea typeface="Arial"/>
              <a:cs typeface="Arial"/>
              <a:sym typeface="Arial"/>
            </a:endParaRPr>
          </a:p>
          <a:p>
            <a:endParaRPr lang="en-US" sz="3500" b="0" i="0" u="none" strike="noStrike" cap="none" baseline="0" dirty="0">
              <a:latin typeface="Arial"/>
              <a:ea typeface="Arial"/>
              <a:cs typeface="Arial"/>
              <a:sym typeface="Arial"/>
            </a:endParaRPr>
          </a:p>
          <a:p>
            <a:endParaRPr lang="en-US" sz="3500" b="0" i="0" u="none" strike="noStrike" cap="none" baseline="0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781050" y="698500"/>
            <a:ext cx="8753474" cy="1633536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3066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 dirty="0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Hoe </a:t>
            </a:r>
            <a:r>
              <a:rPr lang="en-US" sz="4400" b="0" i="0" u="none" strike="noStrike" cap="none" baseline="0" dirty="0" err="1" smtClean="0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ontstond</a:t>
            </a:r>
            <a:r>
              <a:rPr lang="en-US" sz="4400" b="0" i="0" u="none" strike="noStrike" cap="none" smtClean="0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400" b="0" i="0" u="none" strike="noStrike" cap="none" baseline="0" smtClean="0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parallelliteit</a:t>
            </a:r>
            <a:r>
              <a:rPr lang="en-US" sz="4400" b="0" i="0" u="none" strike="noStrike" cap="none" baseline="0" dirty="0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701675" y="2260600"/>
            <a:ext cx="9072561" cy="1705225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marL="0" marR="0" lvl="0" indent="0" algn="l" rtl="0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000"/>
              <a:buFont typeface="Arial"/>
              <a:buChar char="•"/>
            </a:pPr>
            <a:r>
              <a:rPr lang="en-US" sz="35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baseline="0" dirty="0" err="1" smtClean="0">
                <a:latin typeface="Arial"/>
                <a:ea typeface="Arial"/>
                <a:cs typeface="Arial"/>
                <a:sym typeface="Arial"/>
              </a:rPr>
              <a:t>Achteraf</a:t>
            </a:r>
            <a:r>
              <a:rPr lang="en-US" sz="35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invoeren</a:t>
            </a:r>
            <a:r>
              <a:rPr lang="en-US" sz="35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van </a:t>
            </a:r>
            <a:r>
              <a:rPr lang="en-US" sz="35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bezoeken</a:t>
            </a:r>
            <a:r>
              <a:rPr lang="en-US" sz="35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en </a:t>
            </a:r>
            <a:r>
              <a:rPr lang="en-US" sz="3500" b="0" i="0" u="none" strike="noStrike" cap="none" baseline="0" dirty="0" err="1" smtClean="0">
                <a:latin typeface="Arial"/>
                <a:ea typeface="Arial"/>
                <a:cs typeface="Arial"/>
                <a:sym typeface="Arial"/>
              </a:rPr>
              <a:t>verrichtingen</a:t>
            </a:r>
            <a:r>
              <a:rPr lang="en-US" sz="35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. </a:t>
            </a:r>
          </a:p>
          <a:p>
            <a:endParaRPr lang="en-US" sz="3500" b="0" i="0" u="none" strike="noStrike" cap="none" baseline="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6445" y="5527925"/>
            <a:ext cx="4733925" cy="1752600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701674" y="3479047"/>
            <a:ext cx="8935485" cy="20151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9000"/>
              </a:lnSpc>
              <a:buClr>
                <a:srgbClr val="000000"/>
              </a:buClr>
              <a:buSzPct val="164000"/>
              <a:buFont typeface="Arial"/>
              <a:buChar char="•"/>
            </a:pPr>
            <a:r>
              <a:rPr lang="en-US" sz="3500" dirty="0" smtClean="0"/>
              <a:t> </a:t>
            </a:r>
            <a:r>
              <a:rPr lang="en-US" sz="3500" dirty="0" err="1" smtClean="0"/>
              <a:t>Dit</a:t>
            </a:r>
            <a:r>
              <a:rPr lang="en-US" sz="3500" dirty="0" smtClean="0"/>
              <a:t> </a:t>
            </a:r>
            <a:r>
              <a:rPr lang="en-US" sz="3500" dirty="0" err="1"/>
              <a:t>probleem</a:t>
            </a:r>
            <a:r>
              <a:rPr lang="en-US" sz="3500" dirty="0"/>
              <a:t> is met de </a:t>
            </a:r>
            <a:r>
              <a:rPr lang="en-US" sz="3500" dirty="0" err="1"/>
              <a:t>laatste</a:t>
            </a:r>
            <a:r>
              <a:rPr lang="en-US" sz="3500" dirty="0"/>
              <a:t> </a:t>
            </a:r>
            <a:r>
              <a:rPr lang="en-US" sz="3500" dirty="0" err="1"/>
              <a:t>revisies</a:t>
            </a:r>
            <a:r>
              <a:rPr lang="en-US" sz="3500" dirty="0"/>
              <a:t> van </a:t>
            </a:r>
            <a:r>
              <a:rPr lang="en-US" sz="3500" dirty="0" err="1"/>
              <a:t>OpenAC</a:t>
            </a:r>
            <a:r>
              <a:rPr lang="en-US" sz="3500" dirty="0"/>
              <a:t> </a:t>
            </a:r>
            <a:r>
              <a:rPr lang="en-US" sz="3500" dirty="0" err="1"/>
              <a:t>zo</a:t>
            </a:r>
            <a:r>
              <a:rPr lang="en-US" sz="3500" dirty="0"/>
              <a:t> </a:t>
            </a:r>
            <a:r>
              <a:rPr lang="en-US" sz="3500" dirty="0" err="1"/>
              <a:t>opgelost</a:t>
            </a:r>
            <a:r>
              <a:rPr lang="en-US" sz="3500" dirty="0"/>
              <a:t> </a:t>
            </a:r>
            <a:r>
              <a:rPr lang="en-US" sz="3500" dirty="0" err="1"/>
              <a:t>dat</a:t>
            </a:r>
            <a:r>
              <a:rPr lang="en-US" sz="3500" dirty="0"/>
              <a:t> </a:t>
            </a:r>
            <a:r>
              <a:rPr lang="en-US" sz="3500" dirty="0" err="1"/>
              <a:t>er</a:t>
            </a:r>
            <a:r>
              <a:rPr lang="en-US" sz="3500" dirty="0"/>
              <a:t> nu </a:t>
            </a:r>
            <a:r>
              <a:rPr lang="en-US" sz="3500" dirty="0" err="1"/>
              <a:t>een</a:t>
            </a:r>
            <a:r>
              <a:rPr lang="en-US" sz="3500" dirty="0"/>
              <a:t> melding </a:t>
            </a:r>
            <a:r>
              <a:rPr lang="en-US" sz="3500" dirty="0" err="1"/>
              <a:t>wordt</a:t>
            </a:r>
            <a:r>
              <a:rPr lang="en-US" sz="3500" dirty="0"/>
              <a:t> </a:t>
            </a:r>
            <a:r>
              <a:rPr lang="en-US" sz="3500" dirty="0" err="1"/>
              <a:t>gegeven</a:t>
            </a:r>
            <a:r>
              <a:rPr lang="en-US" sz="3500" dirty="0"/>
              <a:t> </a:t>
            </a:r>
            <a:r>
              <a:rPr lang="en-US" sz="3500" dirty="0" err="1"/>
              <a:t>zoals</a:t>
            </a:r>
            <a:r>
              <a:rPr lang="en-US" sz="3500" dirty="0"/>
              <a:t> </a:t>
            </a:r>
            <a:r>
              <a:rPr lang="en-US" sz="3500" dirty="0" err="1"/>
              <a:t>deze</a:t>
            </a:r>
            <a:r>
              <a:rPr lang="en-US" sz="3500" dirty="0"/>
              <a:t> </a:t>
            </a:r>
            <a:r>
              <a:rPr lang="en-US" sz="3500" dirty="0" err="1" smtClean="0"/>
              <a:t>afbeelding</a:t>
            </a:r>
            <a:r>
              <a:rPr lang="en-US" sz="3500" dirty="0" smtClean="0"/>
              <a:t>.</a:t>
            </a:r>
            <a:endParaRPr lang="en-US" sz="35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 idx="4294967295"/>
          </p:nvPr>
        </p:nvSpPr>
        <p:spPr>
          <a:xfrm>
            <a:off x="781050" y="698500"/>
            <a:ext cx="8753474" cy="1633536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3066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 dirty="0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Hoe </a:t>
            </a:r>
            <a:r>
              <a:rPr lang="en-US" sz="4400" b="0" i="0" u="none" strike="noStrike" cap="none" baseline="0" smtClean="0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ontstond </a:t>
            </a:r>
            <a:r>
              <a:rPr lang="en-US" sz="4400" b="0" i="0" u="none" strike="noStrike" cap="none" baseline="0" dirty="0" err="1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parallelliteit</a:t>
            </a:r>
            <a:r>
              <a:rPr lang="en-US" sz="4400" b="0" i="0" u="none" strike="noStrike" cap="none" baseline="0" dirty="0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</a:p>
        </p:txBody>
      </p:sp>
      <p:sp>
        <p:nvSpPr>
          <p:cNvPr id="20" name="Shape 20"/>
          <p:cNvSpPr txBox="1">
            <a:spLocks noGrp="1"/>
          </p:cNvSpPr>
          <p:nvPr>
            <p:ph type="body" idx="4294967295"/>
          </p:nvPr>
        </p:nvSpPr>
        <p:spPr>
          <a:xfrm>
            <a:off x="701675" y="2260600"/>
            <a:ext cx="9072561" cy="413543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marL="0" marR="0" lvl="0" indent="0" algn="l" rtl="0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000"/>
              <a:buFont typeface="Arial"/>
              <a:buChar char="•"/>
            </a:pPr>
            <a:r>
              <a:rPr lang="en-US" sz="35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baseline="0" dirty="0" err="1" smtClean="0">
                <a:latin typeface="Arial"/>
                <a:ea typeface="Arial"/>
                <a:cs typeface="Arial"/>
                <a:sym typeface="Arial"/>
              </a:rPr>
              <a:t>Wijzigen</a:t>
            </a:r>
            <a:r>
              <a:rPr lang="en-US" sz="35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van de </a:t>
            </a:r>
            <a:r>
              <a:rPr lang="en-US" sz="35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zorgvraag</a:t>
            </a:r>
            <a:r>
              <a:rPr lang="en-US" sz="35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in het </a:t>
            </a:r>
            <a:r>
              <a:rPr lang="en-US" sz="3500" b="0" i="0" u="none" strike="noStrike" cap="none" baseline="0" dirty="0" err="1" smtClean="0">
                <a:latin typeface="Arial"/>
                <a:ea typeface="Arial"/>
                <a:cs typeface="Arial"/>
                <a:sym typeface="Arial"/>
              </a:rPr>
              <a:t>zorgtraject</a:t>
            </a:r>
            <a:r>
              <a:rPr lang="en-US" sz="35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baseline="0" dirty="0" err="1" smtClean="0">
                <a:latin typeface="Arial"/>
                <a:ea typeface="Arial"/>
                <a:cs typeface="Arial"/>
                <a:sym typeface="Arial"/>
              </a:rPr>
              <a:t>waar</a:t>
            </a:r>
            <a:r>
              <a:rPr lang="en-US" sz="35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 al </a:t>
            </a:r>
            <a:r>
              <a:rPr lang="en-US" sz="3500" b="0" i="0" u="none" strike="noStrike" cap="none" baseline="0" dirty="0" err="1" smtClean="0">
                <a:latin typeface="Arial"/>
                <a:ea typeface="Arial"/>
                <a:cs typeface="Arial"/>
                <a:sym typeface="Arial"/>
              </a:rPr>
              <a:t>subtrajecten</a:t>
            </a:r>
            <a:r>
              <a:rPr lang="en-US" sz="35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 met </a:t>
            </a:r>
            <a:r>
              <a:rPr lang="en-US" sz="3500" b="0" i="0" u="none" strike="noStrike" cap="none" baseline="0" dirty="0" err="1" smtClean="0">
                <a:latin typeface="Arial"/>
                <a:ea typeface="Arial"/>
                <a:cs typeface="Arial"/>
                <a:sym typeface="Arial"/>
              </a:rPr>
              <a:t>een</a:t>
            </a:r>
            <a:r>
              <a:rPr lang="en-US" sz="35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baseline="0" dirty="0" err="1" smtClean="0">
                <a:latin typeface="Arial"/>
                <a:ea typeface="Arial"/>
                <a:cs typeface="Arial"/>
                <a:sym typeface="Arial"/>
              </a:rPr>
              <a:t>andere</a:t>
            </a:r>
            <a:r>
              <a:rPr lang="en-US" sz="35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baseline="0" dirty="0" err="1" smtClean="0">
                <a:latin typeface="Arial"/>
                <a:ea typeface="Arial"/>
                <a:cs typeface="Arial"/>
                <a:sym typeface="Arial"/>
              </a:rPr>
              <a:t>zorgvraag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zijn</a:t>
            </a:r>
            <a:r>
              <a:rPr lang="en-US" sz="35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gefactureerd</a:t>
            </a:r>
            <a:endParaRPr lang="en-US" sz="3500" b="0" i="0" u="none" strike="noStrike" cap="none" baseline="0" dirty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9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64000"/>
              <a:buFont typeface="Arial"/>
              <a:buChar char="•"/>
            </a:pPr>
            <a:r>
              <a:rPr lang="en-US" sz="35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 Pre-DOT </a:t>
            </a:r>
            <a:r>
              <a:rPr lang="en-US" sz="35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trajecten</a:t>
            </a:r>
            <a:r>
              <a:rPr lang="en-US" sz="35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vroegtijdig</a:t>
            </a:r>
            <a:r>
              <a:rPr lang="en-US" sz="35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5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afsluiten</a:t>
            </a:r>
            <a:endParaRPr lang="en-US" sz="3500" b="0" i="0" u="none" strike="noStrike" cap="none" baseline="0" dirty="0">
              <a:latin typeface="Arial"/>
              <a:ea typeface="Arial"/>
              <a:cs typeface="Arial"/>
              <a:sym typeface="Arial"/>
            </a:endParaRPr>
          </a:p>
          <a:p>
            <a:endParaRPr lang="en-US" sz="3500" b="0" i="0" u="none" strike="noStrike" cap="none" baseline="0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328722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781050" y="698500"/>
            <a:ext cx="8753474" cy="1057275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3066"/>
              </a:buClr>
              <a:buSzPct val="25000"/>
              <a:buFont typeface="Arial"/>
              <a:buNone/>
            </a:pPr>
            <a:r>
              <a:rPr lang="en-US" sz="4400" b="0" i="0" u="none" strike="noStrike" cap="none" baseline="0" dirty="0" err="1" smtClean="0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Creditnota’s</a:t>
            </a:r>
            <a:endParaRPr lang="en-US" sz="4400" b="0" i="0" u="none" strike="noStrike" cap="none" baseline="0" dirty="0">
              <a:solidFill>
                <a:srgbClr val="0030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701675" y="2260600"/>
            <a:ext cx="9072561" cy="413543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Font typeface="Arial"/>
              <a:buNone/>
            </a:pP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Nota's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kunnen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om 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diverse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redenen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worden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afgewezen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en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daardoor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kan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men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genoodzaakt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zijn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om de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afgewezen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nota’s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te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 smtClean="0">
                <a:latin typeface="Arial"/>
                <a:ea typeface="Arial"/>
                <a:cs typeface="Arial"/>
                <a:sym typeface="Arial"/>
              </a:rPr>
              <a:t>crediteren</a:t>
            </a:r>
            <a:r>
              <a:rPr lang="en-US" sz="14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dirty="0"/>
              <a:t> </a:t>
            </a:r>
            <a:r>
              <a:rPr lang="en-US" sz="1400" b="0" i="0" u="none" strike="noStrike" cap="none" baseline="0" dirty="0" err="1" smtClean="0">
                <a:latin typeface="Arial"/>
                <a:ea typeface="Arial"/>
                <a:cs typeface="Arial"/>
                <a:sym typeface="Arial"/>
              </a:rPr>
              <a:t>Hieronder</a:t>
            </a:r>
            <a:r>
              <a:rPr lang="en-US" sz="14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per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geval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beste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manier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van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handelen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400" b="1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Patiënt</a:t>
            </a:r>
            <a:r>
              <a:rPr lang="en-US" sz="1400" b="1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1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niet</a:t>
            </a:r>
            <a:r>
              <a:rPr lang="en-US" sz="1400" b="1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1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bij</a:t>
            </a:r>
            <a:r>
              <a:rPr lang="en-US" sz="1400" b="1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1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ons</a:t>
            </a:r>
            <a:r>
              <a:rPr lang="en-US" sz="1400" b="1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1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verzekerd</a:t>
            </a:r>
            <a:r>
              <a:rPr lang="en-US" sz="1400" b="1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 Ga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naar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het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betreffende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dossier en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controleer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verzekeringsgegevens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(via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Vecozo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). Ga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dan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naar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 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notabeheer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 en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zoek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de nota op. Ga in de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notabundel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naar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betreffende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regel en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voer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onder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 </a:t>
            </a:r>
            <a:r>
              <a:rPr lang="en-US" sz="1400" b="1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transactie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 in: </a:t>
            </a:r>
            <a:r>
              <a:rPr lang="en-US" sz="1400" b="0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doorsturen</a:t>
            </a:r>
            <a:r>
              <a:rPr lang="en-US" sz="1400" b="0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naar</a:t>
            </a:r>
            <a:r>
              <a:rPr lang="en-US" sz="1400" b="0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1400" b="0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andere</a:t>
            </a:r>
            <a:r>
              <a:rPr lang="en-US" sz="1400" b="0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) </a:t>
            </a:r>
            <a:r>
              <a:rPr lang="en-US" sz="1400" b="0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verzekeraar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Kies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nu de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nieuwe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verzekeraar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Druk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tenslotte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op </a:t>
            </a:r>
            <a:r>
              <a:rPr lang="en-US" sz="1400" b="0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verwerken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. Is de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patiënt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niet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verzekerd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dan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eventueel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gebruik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maken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van de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optie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 </a:t>
            </a:r>
            <a:r>
              <a:rPr lang="en-US" sz="1400" b="0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doorsturen</a:t>
            </a:r>
            <a:r>
              <a:rPr lang="en-US" sz="1400" b="0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naar</a:t>
            </a:r>
            <a:r>
              <a:rPr lang="en-US" sz="1400" b="0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patiënt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400" b="1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Verkeerd</a:t>
            </a:r>
            <a:r>
              <a:rPr lang="en-US" sz="1400" b="1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1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tarief</a:t>
            </a:r>
            <a:r>
              <a:rPr lang="en-US" sz="1400" b="1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1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gehanteerd</a:t>
            </a:r>
            <a:r>
              <a:rPr lang="en-US" sz="1400" b="1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400" b="1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polisnummer</a:t>
            </a:r>
            <a:r>
              <a:rPr lang="en-US" sz="1400" b="1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1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onjuist</a:t>
            </a:r>
            <a:r>
              <a:rPr lang="en-US" sz="1400" b="1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 etc.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Voer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onder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 </a:t>
            </a:r>
            <a:r>
              <a:rPr lang="en-US" sz="1400" b="1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transactie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 in: </a:t>
            </a:r>
            <a:r>
              <a:rPr lang="en-US" sz="1400" b="0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nota </a:t>
            </a:r>
            <a:r>
              <a:rPr lang="en-US" sz="1400" b="0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aanpassen</a:t>
            </a:r>
            <a:r>
              <a:rPr lang="en-US" sz="1400" b="0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en </a:t>
            </a:r>
            <a:r>
              <a:rPr lang="en-US" sz="1400" b="0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opnieuw</a:t>
            </a:r>
            <a:r>
              <a:rPr lang="en-US" sz="1400" b="0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indienen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 en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klik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op </a:t>
            </a:r>
            <a:r>
              <a:rPr lang="en-US" sz="1400" b="0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verwerken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400" b="1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Vektis-bestand</a:t>
            </a:r>
            <a:r>
              <a:rPr lang="en-US" sz="1400" b="1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1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onjuist</a:t>
            </a:r>
            <a:r>
              <a:rPr lang="en-US" sz="1400" b="1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1400" b="1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bij</a:t>
            </a:r>
            <a:r>
              <a:rPr lang="en-US" sz="1400" b="1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1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electronisch</a:t>
            </a:r>
            <a:r>
              <a:rPr lang="en-US" sz="1400" b="1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1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declareren</a:t>
            </a:r>
            <a:r>
              <a:rPr lang="en-US" sz="1400" b="1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).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 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Stuur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het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vektisbestand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naar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 </a:t>
            </a:r>
            <a:r>
              <a:rPr lang="en-US" sz="1400" b="0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​tickets@fenac.nl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. De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bestanden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worden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door FENAC ICT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gecorrigeerd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en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voorzien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van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een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nieuw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bundelnummer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(het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oude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nummer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met </a:t>
            </a:r>
            <a:r>
              <a:rPr lang="en-US" sz="1400" b="1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a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 of </a:t>
            </a:r>
            <a:r>
              <a:rPr lang="en-US" sz="1400" b="1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b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 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erachter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)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aan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u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teruggestuurd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. U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kunt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het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verbeterde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bestand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dan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bij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Vecozo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indienen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400" b="1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Wij</a:t>
            </a:r>
            <a:r>
              <a:rPr lang="en-US" sz="1400" b="1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1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accepteren</a:t>
            </a:r>
            <a:r>
              <a:rPr lang="en-US" sz="1400" b="1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1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geen</a:t>
            </a:r>
            <a:r>
              <a:rPr lang="en-US" sz="1400" b="1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1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verzamelnota's</a:t>
            </a:r>
            <a:r>
              <a:rPr lang="en-US" sz="1400" b="1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 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Zoek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notabundel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op in 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notabeheer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 en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klik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op </a:t>
            </a:r>
            <a:r>
              <a:rPr lang="en-US" sz="1400" b="0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opnieuw</a:t>
            </a:r>
            <a:r>
              <a:rPr lang="en-US" sz="1400" b="0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indienen</a:t>
            </a:r>
            <a:r>
              <a:rPr lang="en-US" sz="1400" b="0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als</a:t>
            </a:r>
            <a:r>
              <a:rPr lang="en-US" sz="1400" b="0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losse</a:t>
            </a:r>
            <a:r>
              <a:rPr lang="en-US" sz="1400" b="0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nota's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400" b="1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Stuurt</a:t>
            </a:r>
            <a:r>
              <a:rPr lang="en-US" sz="1400" b="1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u de nota </a:t>
            </a:r>
            <a:r>
              <a:rPr lang="en-US" sz="1400" b="1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aub</a:t>
            </a:r>
            <a:r>
              <a:rPr lang="en-US" sz="1400" b="1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1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naar</a:t>
            </a:r>
            <a:r>
              <a:rPr lang="en-US" sz="1400" b="1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400" b="1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patiënt</a:t>
            </a:r>
            <a:r>
              <a:rPr lang="en-US" sz="1400" b="1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 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Zoek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notabundel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op in 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notabeheer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zoek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betreffende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notaregel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op en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klik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onder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 </a:t>
            </a:r>
            <a:r>
              <a:rPr lang="en-US" sz="1400" b="1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transactie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 op </a:t>
            </a:r>
            <a:r>
              <a:rPr lang="en-US" sz="1400" b="0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doorsturen</a:t>
            </a:r>
            <a:r>
              <a:rPr lang="en-US" sz="1400" b="0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naar</a:t>
            </a:r>
            <a:r>
              <a:rPr lang="en-US" sz="1400" b="0" i="1" u="none" strike="noStrike" cap="none" baseline="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patiënt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 en </a:t>
            </a:r>
            <a:r>
              <a:rPr lang="en-US" sz="1400" b="0" i="0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tenslotte</a:t>
            </a:r>
            <a:r>
              <a:rPr lang="en-US" sz="1400" b="0" i="0" u="none" strike="noStrike" cap="none" baseline="0" dirty="0">
                <a:latin typeface="Arial"/>
                <a:ea typeface="Arial"/>
                <a:cs typeface="Arial"/>
                <a:sym typeface="Arial"/>
              </a:rPr>
              <a:t> op </a:t>
            </a:r>
            <a:r>
              <a:rPr lang="en-US" sz="1400" b="0" i="1" u="none" strike="noStrike" cap="none" baseline="0" dirty="0" err="1">
                <a:latin typeface="Arial"/>
                <a:ea typeface="Arial"/>
                <a:cs typeface="Arial"/>
                <a:sym typeface="Arial"/>
              </a:rPr>
              <a:t>verwerken</a:t>
            </a:r>
            <a:r>
              <a:rPr lang="en-US" sz="1400" b="0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endParaRPr lang="en-US" dirty="0"/>
          </a:p>
          <a:p>
            <a:pPr lvl="0">
              <a:buClr>
                <a:srgbClr val="000000"/>
              </a:buClr>
              <a:buSzPct val="100000"/>
            </a:pPr>
            <a:r>
              <a:rPr lang="en-US" b="1" i="0" u="none" strike="noStrike" cap="none" baseline="0" dirty="0" smtClean="0">
                <a:latin typeface="Arial"/>
                <a:ea typeface="Arial"/>
                <a:cs typeface="Arial"/>
                <a:sym typeface="Arial"/>
              </a:rPr>
              <a:t>LET OP: </a:t>
            </a:r>
            <a:r>
              <a:rPr lang="en-US" dirty="0"/>
              <a:t>Het </a:t>
            </a:r>
            <a:r>
              <a:rPr lang="en-US" dirty="0" err="1"/>
              <a:t>verzenden</a:t>
            </a:r>
            <a:r>
              <a:rPr lang="en-US" dirty="0"/>
              <a:t> van de </a:t>
            </a:r>
            <a:r>
              <a:rPr lang="en-US" dirty="0" err="1"/>
              <a:t>aangemaakte</a:t>
            </a:r>
            <a:r>
              <a:rPr lang="en-US" dirty="0"/>
              <a:t> </a:t>
            </a:r>
            <a:r>
              <a:rPr lang="en-US" dirty="0" err="1"/>
              <a:t>creditnota</a:t>
            </a:r>
            <a:r>
              <a:rPr lang="en-US" dirty="0"/>
              <a:t> is </a:t>
            </a:r>
            <a:r>
              <a:rPr lang="en-US" dirty="0" err="1"/>
              <a:t>afhankelijk</a:t>
            </a:r>
            <a:r>
              <a:rPr lang="en-US" dirty="0"/>
              <a:t> van de </a:t>
            </a:r>
            <a:r>
              <a:rPr lang="en-US" dirty="0" err="1" smtClean="0"/>
              <a:t>afwijzing</a:t>
            </a:r>
            <a:r>
              <a:rPr lang="en-US" dirty="0" smtClean="0"/>
              <a:t>/</a:t>
            </a:r>
            <a:r>
              <a:rPr lang="en-US" dirty="0" err="1" smtClean="0"/>
              <a:t>toekenning</a:t>
            </a:r>
            <a:r>
              <a:rPr lang="en-US" dirty="0" smtClean="0"/>
              <a:t> die </a:t>
            </a:r>
            <a:r>
              <a:rPr lang="en-US" dirty="0" err="1" smtClean="0"/>
              <a:t>verkregen</a:t>
            </a:r>
            <a:r>
              <a:rPr lang="en-US" dirty="0" smtClean="0"/>
              <a:t> is </a:t>
            </a:r>
            <a:r>
              <a:rPr lang="en-US" dirty="0" err="1" smtClean="0"/>
              <a:t>uit</a:t>
            </a:r>
            <a:r>
              <a:rPr lang="en-US" dirty="0" smtClean="0"/>
              <a:t> de </a:t>
            </a:r>
            <a:r>
              <a:rPr lang="en-US" dirty="0" err="1" smtClean="0"/>
              <a:t>retourinfo</a:t>
            </a:r>
            <a:r>
              <a:rPr lang="en-US" dirty="0" smtClean="0"/>
              <a:t>.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 nog </a:t>
            </a:r>
            <a:r>
              <a:rPr lang="en-US" dirty="0" err="1" smtClean="0"/>
              <a:t>geen</a:t>
            </a:r>
            <a:r>
              <a:rPr lang="en-US" dirty="0" smtClean="0"/>
              <a:t> </a:t>
            </a:r>
            <a:r>
              <a:rPr lang="en-US" dirty="0" err="1" smtClean="0"/>
              <a:t>retourinformatie</a:t>
            </a:r>
            <a:r>
              <a:rPr lang="en-US" dirty="0" smtClean="0"/>
              <a:t> via </a:t>
            </a:r>
            <a:r>
              <a:rPr lang="en-US" dirty="0" err="1" smtClean="0"/>
              <a:t>OpenAC</a:t>
            </a:r>
            <a:r>
              <a:rPr lang="en-US" dirty="0" smtClean="0"/>
              <a:t> is </a:t>
            </a:r>
            <a:r>
              <a:rPr lang="en-US" dirty="0" err="1" smtClean="0"/>
              <a:t>ingelezen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de </a:t>
            </a:r>
            <a:r>
              <a:rPr lang="en-US" dirty="0" err="1" smtClean="0"/>
              <a:t>originele</a:t>
            </a:r>
            <a:r>
              <a:rPr lang="en-US" dirty="0" smtClean="0"/>
              <a:t> nota of de </a:t>
            </a:r>
            <a:r>
              <a:rPr lang="en-US" dirty="0" err="1" smtClean="0"/>
              <a:t>originele</a:t>
            </a:r>
            <a:r>
              <a:rPr lang="en-US" dirty="0" smtClean="0"/>
              <a:t> nota is </a:t>
            </a:r>
            <a:r>
              <a:rPr lang="en-US" dirty="0" err="1" smtClean="0"/>
              <a:t>volgens</a:t>
            </a:r>
            <a:r>
              <a:rPr lang="en-US" dirty="0" smtClean="0"/>
              <a:t> de </a:t>
            </a:r>
            <a:r>
              <a:rPr lang="en-US" dirty="0" err="1" smtClean="0"/>
              <a:t>retourinfo</a:t>
            </a:r>
            <a:r>
              <a:rPr lang="en-US" dirty="0" smtClean="0"/>
              <a:t> is </a:t>
            </a:r>
            <a:r>
              <a:rPr lang="en-US" dirty="0" err="1" smtClean="0"/>
              <a:t>toegekend</a:t>
            </a:r>
            <a:r>
              <a:rPr lang="en-US" dirty="0"/>
              <a:t> </a:t>
            </a:r>
            <a:r>
              <a:rPr lang="en-US" dirty="0" err="1" smtClean="0"/>
              <a:t>wordt</a:t>
            </a:r>
            <a:r>
              <a:rPr lang="en-US" dirty="0" smtClean="0"/>
              <a:t> de </a:t>
            </a:r>
            <a:r>
              <a:rPr lang="en-US" dirty="0" err="1" smtClean="0"/>
              <a:t>creditnota</a:t>
            </a:r>
            <a:r>
              <a:rPr lang="en-US" dirty="0" smtClean="0"/>
              <a:t> </a:t>
            </a:r>
            <a:r>
              <a:rPr lang="en-US" b="1" dirty="0" err="1" smtClean="0"/>
              <a:t>wel</a:t>
            </a:r>
            <a:r>
              <a:rPr lang="en-US" dirty="0" smtClean="0"/>
              <a:t> </a:t>
            </a:r>
            <a:r>
              <a:rPr lang="en-US" dirty="0" err="1" smtClean="0"/>
              <a:t>verstuurd</a:t>
            </a:r>
            <a:r>
              <a:rPr lang="en-US" dirty="0" smtClean="0"/>
              <a:t>.</a:t>
            </a:r>
            <a:endParaRPr lang="en-US" b="1" i="0" u="none" strike="noStrike" cap="none" baseline="0" dirty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Font typeface="Arial"/>
              <a:buNone/>
            </a:pPr>
            <a:endParaRPr lang="en-US" sz="1400" b="0" i="0" u="none" strike="noStrike" cap="none" baseline="0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781050" y="698500"/>
            <a:ext cx="8753474" cy="1057275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Clr>
                <a:srgbClr val="003066"/>
              </a:buClr>
              <a:buSzPct val="25000"/>
              <a:buFont typeface="Arial"/>
              <a:buNone/>
            </a:pPr>
            <a:r>
              <a:rPr lang="en-US" sz="4800" b="1" i="0" u="none" strike="noStrike" cap="none" baseline="0">
                <a:solidFill>
                  <a:srgbClr val="003066"/>
                </a:solidFill>
                <a:latin typeface="Arial"/>
                <a:ea typeface="Arial"/>
                <a:cs typeface="Arial"/>
                <a:sym typeface="Arial"/>
              </a:rPr>
              <a:t>Afsluitend</a:t>
            </a:r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701675" y="2260600"/>
            <a:ext cx="8832849" cy="4135437"/>
          </a:xfrm>
          <a:prstGeom prst="rect">
            <a:avLst/>
          </a:prstGeom>
          <a:noFill/>
          <a:ln>
            <a:noFill/>
          </a:ln>
        </p:spPr>
        <p:txBody>
          <a:bodyPr lIns="38100" tIns="38100" rIns="38100" bIns="38100" anchor="t" anchorCtr="0">
            <a:noAutofit/>
          </a:bodyPr>
          <a:lstStyle/>
          <a:p>
            <a:pPr marL="0" marR="0" lvl="0" indent="0" algn="l" rtl="0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Clr>
                <a:srgbClr val="D27D00"/>
              </a:buClr>
              <a:buSzPct val="250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D27D00"/>
              </a:buClr>
              <a:buSzPct val="25000"/>
              <a:buFont typeface="Arial"/>
              <a:buNone/>
            </a:pPr>
            <a:r>
              <a:rPr lang="en-US" sz="5300" b="1" i="0" u="none" strike="noStrike" cap="none" baseline="0">
                <a:solidFill>
                  <a:srgbClr val="D27D00"/>
                </a:solidFill>
                <a:latin typeface="Arial"/>
                <a:ea typeface="Arial"/>
                <a:cs typeface="Arial"/>
                <a:sym typeface="Arial"/>
              </a:rPr>
              <a:t>Bedankt voor jullie komst!</a:t>
            </a:r>
          </a:p>
          <a:p>
            <a:endParaRPr lang="en-US" sz="5300" b="1" i="0" u="none" strike="noStrike" cap="none" baseline="0">
              <a:solidFill>
                <a:srgbClr val="D27D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9000"/>
              </a:lnSpc>
              <a:spcBef>
                <a:spcPts val="0"/>
              </a:spcBef>
              <a:spcAft>
                <a:spcPts val="0"/>
              </a:spcAft>
              <a:buSzPct val="25000"/>
              <a:buFont typeface="Arial"/>
              <a:buNone/>
            </a:pPr>
            <a:r>
              <a:rPr lang="en-US" sz="3500" b="0" i="0" u="none" strike="noStrike" cap="none" baseline="0">
                <a:latin typeface="Arial"/>
                <a:ea typeface="Arial"/>
                <a:cs typeface="Arial"/>
                <a:sym typeface="Arial"/>
              </a:rPr>
              <a:t>Zijn er nog vragen?</a:t>
            </a:r>
          </a:p>
          <a:p>
            <a:endParaRPr lang="en-US" sz="3500" b="0" i="0" u="none" strike="noStrike" cap="none" baseline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Theme">
  <a:themeElements>
    <a:clrScheme name="Custom Theme 1">
      <a:dk1>
        <a:srgbClr val="000000"/>
      </a:dk1>
      <a:lt1>
        <a:srgbClr val="FFFFFF"/>
      </a:lt1>
      <a:dk2>
        <a:srgbClr val="CFE2F3"/>
      </a:dk2>
      <a:lt2>
        <a:srgbClr val="073763"/>
      </a:lt2>
      <a:accent1>
        <a:srgbClr val="404040"/>
      </a:accent1>
      <a:accent2>
        <a:srgbClr val="808080"/>
      </a:accent2>
      <a:accent3>
        <a:srgbClr val="FFFFFF"/>
      </a:accent3>
      <a:accent4>
        <a:srgbClr val="404040"/>
      </a:accent4>
      <a:accent5>
        <a:srgbClr val="808080"/>
      </a:accent5>
      <a:accent6>
        <a:srgbClr val="FFFFFF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142</Words>
  <Application>Microsoft Office PowerPoint</Application>
  <PresentationFormat>Aangepast</PresentationFormat>
  <Paragraphs>25</Paragraphs>
  <Slides>6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8" baseType="lpstr">
      <vt:lpstr>Arial</vt:lpstr>
      <vt:lpstr>Custom Theme</vt:lpstr>
      <vt:lpstr>PowerPoint-presentatie</vt:lpstr>
      <vt:lpstr>Wanneer crediteren vanuit dossier?</vt:lpstr>
      <vt:lpstr>Hoe ontstond parallelliteit?</vt:lpstr>
      <vt:lpstr>Hoe ontstond parallelliteit?</vt:lpstr>
      <vt:lpstr>Creditnota’s</vt:lpstr>
      <vt:lpstr>Afsluitend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Ugur Yildirim</dc:creator>
  <cp:lastModifiedBy>Ugur Yildirim</cp:lastModifiedBy>
  <cp:revision>17</cp:revision>
  <dcterms:modified xsi:type="dcterms:W3CDTF">2014-03-04T10:15:35Z</dcterms:modified>
</cp:coreProperties>
</file>